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313" r:id="rId4"/>
    <p:sldId id="257" r:id="rId5"/>
    <p:sldId id="259" r:id="rId6"/>
    <p:sldId id="260" r:id="rId7"/>
    <p:sldId id="269" r:id="rId8"/>
    <p:sldId id="315" r:id="rId9"/>
    <p:sldId id="324" r:id="rId10"/>
    <p:sldId id="317" r:id="rId11"/>
    <p:sldId id="318" r:id="rId12"/>
    <p:sldId id="319" r:id="rId13"/>
    <p:sldId id="320" r:id="rId14"/>
    <p:sldId id="321" r:id="rId15"/>
    <p:sldId id="279" r:id="rId16"/>
    <p:sldId id="316" r:id="rId17"/>
    <p:sldId id="322" r:id="rId18"/>
    <p:sldId id="314" r:id="rId19"/>
    <p:sldId id="323" r:id="rId20"/>
    <p:sldId id="278" r:id="rId21"/>
    <p:sldId id="284" r:id="rId22"/>
    <p:sldId id="292" r:id="rId23"/>
    <p:sldId id="295" r:id="rId24"/>
    <p:sldId id="325" r:id="rId25"/>
    <p:sldId id="296" r:id="rId26"/>
    <p:sldId id="293" r:id="rId27"/>
    <p:sldId id="294" r:id="rId28"/>
    <p:sldId id="3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microsoft.com/office/2016/11/relationships/changesInfo" Target="changesInfos/changesInfo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presProps" Target="presProps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 Bharathi" userId="eab290cdb062a824" providerId="LiveId" clId="{16C24E66-6616-3C4D-9213-70E96705C480}"/>
    <pc:docChg chg="modSld">
      <pc:chgData name="Shiva Bharathi" userId="eab290cdb062a824" providerId="LiveId" clId="{16C24E66-6616-3C4D-9213-70E96705C480}" dt="2020-08-02T04:51:46.701" v="15" actId="20577"/>
      <pc:docMkLst>
        <pc:docMk/>
      </pc:docMkLst>
      <pc:sldChg chg="modSp">
        <pc:chgData name="Shiva Bharathi" userId="eab290cdb062a824" providerId="LiveId" clId="{16C24E66-6616-3C4D-9213-70E96705C480}" dt="2020-08-02T04:51:46.701" v="15" actId="20577"/>
        <pc:sldMkLst>
          <pc:docMk/>
          <pc:sldMk cId="0" sldId="258"/>
        </pc:sldMkLst>
        <pc:spChg chg="mod">
          <ac:chgData name="Shiva Bharathi" userId="eab290cdb062a824" providerId="LiveId" clId="{16C24E66-6616-3C4D-9213-70E96705C480}" dt="2020-08-02T04:51:46.701" v="15" actId="20577"/>
          <ac:spMkLst>
            <pc:docMk/>
            <pc:sldMk cId="0" sldId="258"/>
            <ac:spMk id="3" creationId="{00000000-0000-0000-0000-000000000000}"/>
          </ac:spMkLst>
        </pc:spChg>
      </pc:sldChg>
    </pc:docChg>
  </pc:docChgLst>
  <pc:docChgLst>
    <pc:chgData name="Shiva Bharathi" userId="eab290cdb062a824" providerId="LiveId" clId="{E918EF72-BAEB-40DE-A48E-47C1D943927B}"/>
    <pc:docChg chg="undo custSel addSld delSld modSld sldOrd">
      <pc:chgData name="Shiva Bharathi" userId="eab290cdb062a824" providerId="LiveId" clId="{E918EF72-BAEB-40DE-A48E-47C1D943927B}" dt="2020-07-30T16:33:38.004" v="2167" actId="113"/>
      <pc:docMkLst>
        <pc:docMk/>
      </pc:docMkLst>
      <pc:sldChg chg="modSp">
        <pc:chgData name="Shiva Bharathi" userId="eab290cdb062a824" providerId="LiveId" clId="{E918EF72-BAEB-40DE-A48E-47C1D943927B}" dt="2020-07-30T14:37:19.024" v="734" actId="12"/>
        <pc:sldMkLst>
          <pc:docMk/>
          <pc:sldMk cId="0" sldId="257"/>
        </pc:sldMkLst>
        <pc:spChg chg="mod">
          <ac:chgData name="Shiva Bharathi" userId="eab290cdb062a824" providerId="LiveId" clId="{E918EF72-BAEB-40DE-A48E-47C1D943927B}" dt="2020-07-30T14:37:19.024" v="734" actId="12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6:33:38.004" v="2167" actId="113"/>
        <pc:sldMkLst>
          <pc:docMk/>
          <pc:sldMk cId="0" sldId="258"/>
        </pc:sldMkLst>
        <pc:spChg chg="mod">
          <ac:chgData name="Shiva Bharathi" userId="eab290cdb062a824" providerId="LiveId" clId="{E918EF72-BAEB-40DE-A48E-47C1D943927B}" dt="2020-07-30T16:33:38.004" v="2167" actId="113"/>
          <ac:spMkLst>
            <pc:docMk/>
            <pc:sldMk cId="0" sldId="258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33:28.764" v="2166" actId="20577"/>
          <ac:spMkLst>
            <pc:docMk/>
            <pc:sldMk cId="0" sldId="258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7:43.129" v="735" actId="12"/>
        <pc:sldMkLst>
          <pc:docMk/>
          <pc:sldMk cId="0" sldId="260"/>
        </pc:sldMkLst>
        <pc:spChg chg="mod">
          <ac:chgData name="Shiva Bharathi" userId="eab290cdb062a824" providerId="LiveId" clId="{E918EF72-BAEB-40DE-A48E-47C1D943927B}" dt="2020-07-30T14:37:43.129" v="735" actId="12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7:55.465" v="736" actId="12"/>
        <pc:sldMkLst>
          <pc:docMk/>
          <pc:sldMk cId="0" sldId="269"/>
        </pc:sldMkLst>
        <pc:spChg chg="mod">
          <ac:chgData name="Shiva Bharathi" userId="eab290cdb062a824" providerId="LiveId" clId="{E918EF72-BAEB-40DE-A48E-47C1D943927B}" dt="2020-07-30T14:37:55.465" v="736" actId="12"/>
          <ac:spMkLst>
            <pc:docMk/>
            <pc:sldMk cId="0" sldId="269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08:51:38.606" v="127" actId="14100"/>
        <pc:sldMkLst>
          <pc:docMk/>
          <pc:sldMk cId="0" sldId="278"/>
        </pc:sldMkLst>
        <pc:spChg chg="mod">
          <ac:chgData name="Shiva Bharathi" userId="eab290cdb062a824" providerId="LiveId" clId="{E918EF72-BAEB-40DE-A48E-47C1D943927B}" dt="2020-07-30T08:51:38.606" v="127" actId="14100"/>
          <ac:spMkLst>
            <pc:docMk/>
            <pc:sldMk cId="0" sldId="278"/>
            <ac:spMk id="5" creationId="{00000000-0000-0000-0000-000000000000}"/>
          </ac:spMkLst>
        </pc:spChg>
      </pc:sldChg>
      <pc:sldChg chg="modSp add">
        <pc:chgData name="Shiva Bharathi" userId="eab290cdb062a824" providerId="LiveId" clId="{E918EF72-BAEB-40DE-A48E-47C1D943927B}" dt="2020-07-30T08:57:46.926" v="432" actId="14100"/>
        <pc:sldMkLst>
          <pc:docMk/>
          <pc:sldMk cId="1191158721" sldId="279"/>
        </pc:sldMkLst>
        <pc:spChg chg="mod">
          <ac:chgData name="Shiva Bharathi" userId="eab290cdb062a824" providerId="LiveId" clId="{E918EF72-BAEB-40DE-A48E-47C1D943927B}" dt="2020-07-30T08:53:16.030" v="163" actId="20577"/>
          <ac:spMkLst>
            <pc:docMk/>
            <pc:sldMk cId="1191158721" sldId="279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08:57:46.926" v="432" actId="14100"/>
          <ac:spMkLst>
            <pc:docMk/>
            <pc:sldMk cId="1191158721" sldId="279"/>
            <ac:spMk id="6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44:40.819" v="942" actId="313"/>
        <pc:sldMkLst>
          <pc:docMk/>
          <pc:sldMk cId="0" sldId="284"/>
        </pc:sldMkLst>
        <pc:spChg chg="mod">
          <ac:chgData name="Shiva Bharathi" userId="eab290cdb062a824" providerId="LiveId" clId="{E918EF72-BAEB-40DE-A48E-47C1D943927B}" dt="2020-07-30T14:41:04.576" v="752" actId="113"/>
          <ac:spMkLst>
            <pc:docMk/>
            <pc:sldMk cId="0" sldId="284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4:44:40.819" v="942" actId="313"/>
          <ac:spMkLst>
            <pc:docMk/>
            <pc:sldMk cId="0" sldId="284"/>
            <ac:spMk id="11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45:14.627" v="986" actId="122"/>
        <pc:sldMkLst>
          <pc:docMk/>
          <pc:sldMk cId="0" sldId="292"/>
        </pc:sldMkLst>
        <pc:spChg chg="mod">
          <ac:chgData name="Shiva Bharathi" userId="eab290cdb062a824" providerId="LiveId" clId="{E918EF72-BAEB-40DE-A48E-47C1D943927B}" dt="2020-07-30T14:45:14.627" v="986" actId="122"/>
          <ac:spMkLst>
            <pc:docMk/>
            <pc:sldMk cId="0" sldId="292"/>
            <ac:spMk id="2" creationId="{00000000-0000-0000-0000-000000000000}"/>
          </ac:spMkLst>
        </pc:spChg>
        <pc:picChg chg="mod">
          <ac:chgData name="Shiva Bharathi" userId="eab290cdb062a824" providerId="LiveId" clId="{E918EF72-BAEB-40DE-A48E-47C1D943927B}" dt="2020-07-30T14:44:51.232" v="944" actId="1076"/>
          <ac:picMkLst>
            <pc:docMk/>
            <pc:sldMk cId="0" sldId="292"/>
            <ac:picMk id="4" creationId="{00000000-0000-0000-0000-000000000000}"/>
          </ac:picMkLst>
        </pc:picChg>
      </pc:sldChg>
      <pc:sldChg chg="addSp delSp modSp">
        <pc:chgData name="Shiva Bharathi" userId="eab290cdb062a824" providerId="LiveId" clId="{E918EF72-BAEB-40DE-A48E-47C1D943927B}" dt="2020-07-30T16:28:00.379" v="1877" actId="20577"/>
        <pc:sldMkLst>
          <pc:docMk/>
          <pc:sldMk cId="0" sldId="293"/>
        </pc:sldMkLst>
        <pc:spChg chg="mod">
          <ac:chgData name="Shiva Bharathi" userId="eab290cdb062a824" providerId="LiveId" clId="{E918EF72-BAEB-40DE-A48E-47C1D943927B}" dt="2020-07-30T16:21:23.755" v="1359" actId="113"/>
          <ac:spMkLst>
            <pc:docMk/>
            <pc:sldMk cId="0" sldId="293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28:00.379" v="1877" actId="20577"/>
          <ac:spMkLst>
            <pc:docMk/>
            <pc:sldMk cId="0" sldId="293"/>
            <ac:spMk id="3" creationId="{00000000-0000-0000-0000-000000000000}"/>
          </ac:spMkLst>
        </pc:spChg>
        <pc:spChg chg="add del mod">
          <ac:chgData name="Shiva Bharathi" userId="eab290cdb062a824" providerId="LiveId" clId="{E918EF72-BAEB-40DE-A48E-47C1D943927B}" dt="2020-07-30T14:45:27.250" v="988" actId="478"/>
          <ac:spMkLst>
            <pc:docMk/>
            <pc:sldMk cId="0" sldId="293"/>
            <ac:spMk id="5" creationId="{B298F0B6-93BA-4FC8-96DB-8AC4F8969ADA}"/>
          </ac:spMkLst>
        </pc:spChg>
        <pc:picChg chg="del">
          <ac:chgData name="Shiva Bharathi" userId="eab290cdb062a824" providerId="LiveId" clId="{E918EF72-BAEB-40DE-A48E-47C1D943927B}" dt="2020-07-30T14:45:24.520" v="987" actId="478"/>
          <ac:picMkLst>
            <pc:docMk/>
            <pc:sldMk cId="0" sldId="293"/>
            <ac:picMk id="6" creationId="{00000000-0000-0000-0000-000000000000}"/>
          </ac:picMkLst>
        </pc:picChg>
      </pc:sldChg>
      <pc:sldChg chg="modSp">
        <pc:chgData name="Shiva Bharathi" userId="eab290cdb062a824" providerId="LiveId" clId="{E918EF72-BAEB-40DE-A48E-47C1D943927B}" dt="2020-07-30T16:32:04.689" v="2136" actId="113"/>
        <pc:sldMkLst>
          <pc:docMk/>
          <pc:sldMk cId="0" sldId="294"/>
        </pc:sldMkLst>
        <pc:spChg chg="mod">
          <ac:chgData name="Shiva Bharathi" userId="eab290cdb062a824" providerId="LiveId" clId="{E918EF72-BAEB-40DE-A48E-47C1D943927B}" dt="2020-07-30T16:28:19.880" v="1882" actId="113"/>
          <ac:spMkLst>
            <pc:docMk/>
            <pc:sldMk cId="0" sldId="294"/>
            <ac:spMk id="5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32:04.689" v="2136" actId="113"/>
          <ac:spMkLst>
            <pc:docMk/>
            <pc:sldMk cId="0" sldId="294"/>
            <ac:spMk id="6" creationId="{00000000-0000-0000-0000-000000000000}"/>
          </ac:spMkLst>
        </pc:spChg>
      </pc:sldChg>
      <pc:sldChg chg="modSp ord">
        <pc:chgData name="Shiva Bharathi" userId="eab290cdb062a824" providerId="LiveId" clId="{E918EF72-BAEB-40DE-A48E-47C1D943927B}" dt="2020-07-30T16:10:59.594" v="1112"/>
        <pc:sldMkLst>
          <pc:docMk/>
          <pc:sldMk cId="0" sldId="295"/>
        </pc:sldMkLst>
        <pc:spChg chg="mod">
          <ac:chgData name="Shiva Bharathi" userId="eab290cdb062a824" providerId="LiveId" clId="{E918EF72-BAEB-40DE-A48E-47C1D943927B}" dt="2020-07-30T14:47:14.813" v="1011" actId="113"/>
          <ac:spMkLst>
            <pc:docMk/>
            <pc:sldMk cId="0" sldId="295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10:59.594" v="1112"/>
          <ac:spMkLst>
            <pc:docMk/>
            <pc:sldMk cId="0" sldId="295"/>
            <ac:spMk id="3" creationId="{00000000-0000-0000-0000-000000000000}"/>
          </ac:spMkLst>
        </pc:spChg>
      </pc:sldChg>
      <pc:sldChg chg="modSp ord">
        <pc:chgData name="Shiva Bharathi" userId="eab290cdb062a824" providerId="LiveId" clId="{E918EF72-BAEB-40DE-A48E-47C1D943927B}" dt="2020-07-30T16:21:04.697" v="1354" actId="113"/>
        <pc:sldMkLst>
          <pc:docMk/>
          <pc:sldMk cId="0" sldId="296"/>
        </pc:sldMkLst>
        <pc:spChg chg="mod">
          <ac:chgData name="Shiva Bharathi" userId="eab290cdb062a824" providerId="LiveId" clId="{E918EF72-BAEB-40DE-A48E-47C1D943927B}" dt="2020-07-30T16:15:27.476" v="1198" actId="113"/>
          <ac:spMkLst>
            <pc:docMk/>
            <pc:sldMk cId="0" sldId="296"/>
            <ac:spMk id="2" creationId="{00000000-0000-0000-0000-000000000000}"/>
          </ac:spMkLst>
        </pc:spChg>
        <pc:spChg chg="mod">
          <ac:chgData name="Shiva Bharathi" userId="eab290cdb062a824" providerId="LiveId" clId="{E918EF72-BAEB-40DE-A48E-47C1D943927B}" dt="2020-07-30T16:21:04.697" v="1354" actId="113"/>
          <ac:spMkLst>
            <pc:docMk/>
            <pc:sldMk cId="0" sldId="296"/>
            <ac:spMk id="3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6:33:03.280" v="2147" actId="2711"/>
        <pc:sldMkLst>
          <pc:docMk/>
          <pc:sldMk cId="0" sldId="312"/>
        </pc:sldMkLst>
        <pc:spChg chg="mod">
          <ac:chgData name="Shiva Bharathi" userId="eab290cdb062a824" providerId="LiveId" clId="{E918EF72-BAEB-40DE-A48E-47C1D943927B}" dt="2020-07-30T16:33:03.280" v="2147" actId="2711"/>
          <ac:spMkLst>
            <pc:docMk/>
            <pc:sldMk cId="0" sldId="312"/>
            <ac:spMk id="7" creationId="{00000000-0000-0000-0000-000000000000}"/>
          </ac:spMkLst>
        </pc:spChg>
      </pc:sldChg>
      <pc:sldChg chg="modSp">
        <pc:chgData name="Shiva Bharathi" userId="eab290cdb062a824" providerId="LiveId" clId="{E918EF72-BAEB-40DE-A48E-47C1D943927B}" dt="2020-07-30T14:36:45.722" v="731" actId="12"/>
        <pc:sldMkLst>
          <pc:docMk/>
          <pc:sldMk cId="3911855955" sldId="313"/>
        </pc:sldMkLst>
        <pc:spChg chg="mod">
          <ac:chgData name="Shiva Bharathi" userId="eab290cdb062a824" providerId="LiveId" clId="{E918EF72-BAEB-40DE-A48E-47C1D943927B}" dt="2020-07-30T14:36:45.722" v="731" actId="12"/>
          <ac:spMkLst>
            <pc:docMk/>
            <pc:sldMk cId="3911855955" sldId="313"/>
            <ac:spMk id="3" creationId="{7FABC5FB-4B66-440E-A492-5C54CD932553}"/>
          </ac:spMkLst>
        </pc:spChg>
      </pc:sldChg>
      <pc:sldChg chg="modSp">
        <pc:chgData name="Shiva Bharathi" userId="eab290cdb062a824" providerId="LiveId" clId="{E918EF72-BAEB-40DE-A48E-47C1D943927B}" dt="2020-07-30T14:40:47.771" v="751" actId="12"/>
        <pc:sldMkLst>
          <pc:docMk/>
          <pc:sldMk cId="2552084962" sldId="314"/>
        </pc:sldMkLst>
        <pc:spChg chg="mod">
          <ac:chgData name="Shiva Bharathi" userId="eab290cdb062a824" providerId="LiveId" clId="{E918EF72-BAEB-40DE-A48E-47C1D943927B}" dt="2020-07-30T08:50:21.165" v="104" actId="207"/>
          <ac:spMkLst>
            <pc:docMk/>
            <pc:sldMk cId="2552084962" sldId="314"/>
            <ac:spMk id="5" creationId="{5B6AA7E6-44D1-45A5-AC4C-7994A3C2F2F5}"/>
          </ac:spMkLst>
        </pc:spChg>
        <pc:spChg chg="mod">
          <ac:chgData name="Shiva Bharathi" userId="eab290cdb062a824" providerId="LiveId" clId="{E918EF72-BAEB-40DE-A48E-47C1D943927B}" dt="2020-07-30T14:40:47.771" v="751" actId="12"/>
          <ac:spMkLst>
            <pc:docMk/>
            <pc:sldMk cId="2552084962" sldId="314"/>
            <ac:spMk id="6" creationId="{C8D53B53-57C3-47BD-BC7A-13BD8B890A68}"/>
          </ac:spMkLst>
        </pc:spChg>
      </pc:sldChg>
      <pc:sldChg chg="addSp delSp modSp">
        <pc:chgData name="Shiva Bharathi" userId="eab290cdb062a824" providerId="LiveId" clId="{E918EF72-BAEB-40DE-A48E-47C1D943927B}" dt="2020-07-30T14:38:15.677" v="738" actId="12"/>
        <pc:sldMkLst>
          <pc:docMk/>
          <pc:sldMk cId="2492507952" sldId="315"/>
        </pc:sldMkLst>
        <pc:spChg chg="mod">
          <ac:chgData name="Shiva Bharathi" userId="eab290cdb062a824" providerId="LiveId" clId="{E918EF72-BAEB-40DE-A48E-47C1D943927B}" dt="2020-07-30T14:38:15.677" v="738" actId="12"/>
          <ac:spMkLst>
            <pc:docMk/>
            <pc:sldMk cId="2492507952" sldId="315"/>
            <ac:spMk id="6" creationId="{7E1C1C00-DF5E-4BF2-A0AA-E5E17EFA6FBD}"/>
          </ac:spMkLst>
        </pc:spChg>
        <pc:picChg chg="add del mod">
          <ac:chgData name="Shiva Bharathi" userId="eab290cdb062a824" providerId="LiveId" clId="{E918EF72-BAEB-40DE-A48E-47C1D943927B}" dt="2020-07-30T08:47:59.989" v="9"/>
          <ac:picMkLst>
            <pc:docMk/>
            <pc:sldMk cId="2492507952" sldId="315"/>
            <ac:picMk id="1026" creationId="{A25BCC53-F99B-4D3C-BF75-5B2CCE1BAA77}"/>
          </ac:picMkLst>
        </pc:picChg>
      </pc:sldChg>
      <pc:sldChg chg="modSp">
        <pc:chgData name="Shiva Bharathi" userId="eab290cdb062a824" providerId="LiveId" clId="{E918EF72-BAEB-40DE-A48E-47C1D943927B}" dt="2020-07-30T14:38:34.416" v="739" actId="12"/>
        <pc:sldMkLst>
          <pc:docMk/>
          <pc:sldMk cId="3327612638" sldId="317"/>
        </pc:sldMkLst>
        <pc:spChg chg="mod">
          <ac:chgData name="Shiva Bharathi" userId="eab290cdb062a824" providerId="LiveId" clId="{E918EF72-BAEB-40DE-A48E-47C1D943927B}" dt="2020-07-30T14:38:34.416" v="739" actId="12"/>
          <ac:spMkLst>
            <pc:docMk/>
            <pc:sldMk cId="3327612638" sldId="317"/>
            <ac:spMk id="3" creationId="{512F2D9D-6EC9-4E4C-A7E6-5387C5263AF5}"/>
          </ac:spMkLst>
        </pc:spChg>
      </pc:sldChg>
      <pc:sldChg chg="modSp">
        <pc:chgData name="Shiva Bharathi" userId="eab290cdb062a824" providerId="LiveId" clId="{E918EF72-BAEB-40DE-A48E-47C1D943927B}" dt="2020-07-30T14:38:57.270" v="742" actId="113"/>
        <pc:sldMkLst>
          <pc:docMk/>
          <pc:sldMk cId="1433277219" sldId="318"/>
        </pc:sldMkLst>
        <pc:spChg chg="mod">
          <ac:chgData name="Shiva Bharathi" userId="eab290cdb062a824" providerId="LiveId" clId="{E918EF72-BAEB-40DE-A48E-47C1D943927B}" dt="2020-07-30T14:38:57.270" v="742" actId="113"/>
          <ac:spMkLst>
            <pc:docMk/>
            <pc:sldMk cId="1433277219" sldId="318"/>
            <ac:spMk id="3" creationId="{F8A975FD-64BB-4863-A38C-27A2D6FEEBD5}"/>
          </ac:spMkLst>
        </pc:spChg>
      </pc:sldChg>
      <pc:sldChg chg="addSp delSp modSp">
        <pc:chgData name="Shiva Bharathi" userId="eab290cdb062a824" providerId="LiveId" clId="{E918EF72-BAEB-40DE-A48E-47C1D943927B}" dt="2020-07-30T14:40:10.488" v="747" actId="1076"/>
        <pc:sldMkLst>
          <pc:docMk/>
          <pc:sldMk cId="3177171938" sldId="322"/>
        </pc:sldMkLst>
        <pc:spChg chg="mod">
          <ac:chgData name="Shiva Bharathi" userId="eab290cdb062a824" providerId="LiveId" clId="{E918EF72-BAEB-40DE-A48E-47C1D943927B}" dt="2020-07-30T14:40:10.488" v="747" actId="1076"/>
          <ac:spMkLst>
            <pc:docMk/>
            <pc:sldMk cId="3177171938" sldId="322"/>
            <ac:spMk id="3" creationId="{31EB576A-D43A-4DFC-9F36-7F1A09612ADD}"/>
          </ac:spMkLst>
        </pc:spChg>
        <pc:picChg chg="add del">
          <ac:chgData name="Shiva Bharathi" userId="eab290cdb062a824" providerId="LiveId" clId="{E918EF72-BAEB-40DE-A48E-47C1D943927B}" dt="2020-07-30T08:50:09.500" v="102"/>
          <ac:picMkLst>
            <pc:docMk/>
            <pc:sldMk cId="3177171938" sldId="322"/>
            <ac:picMk id="3074" creationId="{4BCC7747-D382-4DD3-B3F2-195F4A93BDE8}"/>
          </ac:picMkLst>
        </pc:picChg>
      </pc:sldChg>
      <pc:sldChg chg="modSp">
        <pc:chgData name="Shiva Bharathi" userId="eab290cdb062a824" providerId="LiveId" clId="{E918EF72-BAEB-40DE-A48E-47C1D943927B}" dt="2020-07-30T08:50:34.657" v="106" actId="1076"/>
        <pc:sldMkLst>
          <pc:docMk/>
          <pc:sldMk cId="909068293" sldId="323"/>
        </pc:sldMkLst>
        <pc:picChg chg="mod">
          <ac:chgData name="Shiva Bharathi" userId="eab290cdb062a824" providerId="LiveId" clId="{E918EF72-BAEB-40DE-A48E-47C1D943927B}" dt="2020-07-30T08:50:34.657" v="106" actId="1076"/>
          <ac:picMkLst>
            <pc:docMk/>
            <pc:sldMk cId="909068293" sldId="323"/>
            <ac:picMk id="4" creationId="{E8705D36-F072-4F8F-BE20-E8C8BB75596C}"/>
          </ac:picMkLst>
        </pc:picChg>
        <pc:picChg chg="mod">
          <ac:chgData name="Shiva Bharathi" userId="eab290cdb062a824" providerId="LiveId" clId="{E918EF72-BAEB-40DE-A48E-47C1D943927B}" dt="2020-07-30T08:50:33.424" v="105" actId="1076"/>
          <ac:picMkLst>
            <pc:docMk/>
            <pc:sldMk cId="909068293" sldId="323"/>
            <ac:picMk id="5" creationId="{BBD7A5F2-671B-48BC-BE6F-A8637D226B52}"/>
          </ac:picMkLst>
        </pc:picChg>
      </pc:sldChg>
      <pc:sldChg chg="addSp modSp add">
        <pc:chgData name="Shiva Bharathi" userId="eab290cdb062a824" providerId="LiveId" clId="{E918EF72-BAEB-40DE-A48E-47C1D943927B}" dt="2020-07-30T08:49:18.953" v="91" actId="1076"/>
        <pc:sldMkLst>
          <pc:docMk/>
          <pc:sldMk cId="3184305521" sldId="324"/>
        </pc:sldMkLst>
        <pc:spChg chg="mod">
          <ac:chgData name="Shiva Bharathi" userId="eab290cdb062a824" providerId="LiveId" clId="{E918EF72-BAEB-40DE-A48E-47C1D943927B}" dt="2020-07-30T08:49:13.185" v="89" actId="122"/>
          <ac:spMkLst>
            <pc:docMk/>
            <pc:sldMk cId="3184305521" sldId="324"/>
            <ac:spMk id="2" creationId="{81429F93-74AF-451B-BB3E-2CFFFFC43546}"/>
          </ac:spMkLst>
        </pc:spChg>
        <pc:spChg chg="mod">
          <ac:chgData name="Shiva Bharathi" userId="eab290cdb062a824" providerId="LiveId" clId="{E918EF72-BAEB-40DE-A48E-47C1D943927B}" dt="2020-07-30T08:48:41.642" v="46" actId="1076"/>
          <ac:spMkLst>
            <pc:docMk/>
            <pc:sldMk cId="3184305521" sldId="324"/>
            <ac:spMk id="3" creationId="{A517CEE5-3D5C-4915-9385-D58E175D7A15}"/>
          </ac:spMkLst>
        </pc:spChg>
        <pc:picChg chg="add mod">
          <ac:chgData name="Shiva Bharathi" userId="eab290cdb062a824" providerId="LiveId" clId="{E918EF72-BAEB-40DE-A48E-47C1D943927B}" dt="2020-07-30T08:49:18.953" v="91" actId="1076"/>
          <ac:picMkLst>
            <pc:docMk/>
            <pc:sldMk cId="3184305521" sldId="324"/>
            <ac:picMk id="2050" creationId="{A8D3FF1F-5FB0-427C-B0C2-2AD2FCCA4B60}"/>
          </ac:picMkLst>
        </pc:picChg>
      </pc:sldChg>
      <pc:sldChg chg="modSp add">
        <pc:chgData name="Shiva Bharathi" userId="eab290cdb062a824" providerId="LiveId" clId="{E918EF72-BAEB-40DE-A48E-47C1D943927B}" dt="2020-07-30T16:13:51.969" v="1167" actId="113"/>
        <pc:sldMkLst>
          <pc:docMk/>
          <pc:sldMk cId="771544015" sldId="325"/>
        </pc:sldMkLst>
        <pc:spChg chg="mod">
          <ac:chgData name="Shiva Bharathi" userId="eab290cdb062a824" providerId="LiveId" clId="{E918EF72-BAEB-40DE-A48E-47C1D943927B}" dt="2020-07-30T16:11:29.906" v="1119" actId="20577"/>
          <ac:spMkLst>
            <pc:docMk/>
            <pc:sldMk cId="771544015" sldId="325"/>
            <ac:spMk id="2" creationId="{8F6E4E07-BC4B-4696-9F5F-A0849F6CFA5E}"/>
          </ac:spMkLst>
        </pc:spChg>
        <pc:spChg chg="mod">
          <ac:chgData name="Shiva Bharathi" userId="eab290cdb062a824" providerId="LiveId" clId="{E918EF72-BAEB-40DE-A48E-47C1D943927B}" dt="2020-07-30T16:13:51.969" v="1167" actId="113"/>
          <ac:spMkLst>
            <pc:docMk/>
            <pc:sldMk cId="771544015" sldId="325"/>
            <ac:spMk id="3" creationId="{257C68E0-603A-4734-A89B-D18CBB155798}"/>
          </ac:spMkLst>
        </pc:spChg>
      </pc:sldChg>
      <pc:sldChg chg="add del">
        <pc:chgData name="Shiva Bharathi" userId="eab290cdb062a824" providerId="LiveId" clId="{E918EF72-BAEB-40DE-A48E-47C1D943927B}" dt="2020-07-30T09:03:54.424" v="534"/>
        <pc:sldMkLst>
          <pc:docMk/>
          <pc:sldMk cId="2472019604" sldId="32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 /><Relationship Id="rId2" Type="http://schemas.openxmlformats.org/officeDocument/2006/relationships/image" Target="../media/image12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emf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9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416" y="1339850"/>
            <a:ext cx="10943167" cy="1082675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br>
              <a:rPr lang="en-IN" altLang="en-US" dirty="0"/>
            </a:br>
            <a:r>
              <a:rPr lang="en-IN" altLang="en-US" dirty="0"/>
              <a:t>GIS BASED EMBANKMENT MAPPING AND FLOOD ALERT METHOD</a:t>
            </a:r>
            <a:br>
              <a:rPr lang="en-IN" altLang="en-US" dirty="0"/>
            </a:br>
            <a:endParaRPr lang="en-IN" alt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8B113-DF8B-4BA9-BD02-30F8DE0AF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altLang="en-US" dirty="0"/>
              <a:t>SOFTCOM</a:t>
            </a:r>
            <a:r>
              <a:rPr lang="en-IN" altLang="en-US" dirty="0">
                <a:sym typeface="+mn-ea"/>
              </a:rPr>
              <a:t>M TEAM</a:t>
            </a:r>
            <a:r>
              <a:rPr lang="en-IN" altLang="en-US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IN" altLang="en-US" dirty="0">
                <a:solidFill>
                  <a:schemeClr val="tx1"/>
                </a:solidFill>
              </a:rPr>
              <a:t>Leader: D </a:t>
            </a:r>
            <a:r>
              <a:rPr lang="en-IN" altLang="en-US" dirty="0" err="1">
                <a:solidFill>
                  <a:schemeClr val="tx1"/>
                </a:solidFill>
              </a:rPr>
              <a:t>Bhuvaneshwari</a:t>
            </a:r>
            <a:r>
              <a:rPr lang="en-IN" altLang="en-US" dirty="0">
                <a:solidFill>
                  <a:schemeClr val="tx1"/>
                </a:solidFill>
              </a:rPr>
              <a:t> </a:t>
            </a:r>
            <a:br>
              <a:rPr lang="en-IN" altLang="en-US" dirty="0">
                <a:solidFill>
                  <a:schemeClr val="tx1"/>
                </a:solidFill>
              </a:rPr>
            </a:br>
            <a:r>
              <a:rPr lang="en-IN" altLang="en-US" dirty="0">
                <a:solidFill>
                  <a:schemeClr val="tx1"/>
                </a:solidFill>
              </a:rPr>
              <a:t>S Surya</a:t>
            </a:r>
            <a:br>
              <a:rPr lang="en-IN" altLang="en-US" dirty="0">
                <a:solidFill>
                  <a:schemeClr val="tx1"/>
                </a:solidFill>
              </a:rPr>
            </a:br>
            <a:r>
              <a:rPr lang="en-IN" altLang="en-US" dirty="0">
                <a:solidFill>
                  <a:schemeClr val="tx1"/>
                </a:solidFill>
              </a:rPr>
              <a:t>G Mahalakshmi</a:t>
            </a:r>
            <a:br>
              <a:rPr lang="en-IN" altLang="en-US" dirty="0">
                <a:solidFill>
                  <a:schemeClr val="tx1"/>
                </a:solidFill>
              </a:rPr>
            </a:br>
            <a:r>
              <a:rPr lang="en-IN" altLang="en-US" dirty="0">
                <a:solidFill>
                  <a:schemeClr val="tx1"/>
                </a:solidFill>
              </a:rPr>
              <a:t>R Sindhu</a:t>
            </a:r>
            <a:br>
              <a:rPr lang="en-IN" altLang="en-US" dirty="0">
                <a:solidFill>
                  <a:schemeClr val="tx1"/>
                </a:solidFill>
              </a:rPr>
            </a:br>
            <a:r>
              <a:rPr lang="en-IN" altLang="en-US" dirty="0">
                <a:solidFill>
                  <a:schemeClr val="tx1"/>
                </a:solidFill>
              </a:rPr>
              <a:t>A </a:t>
            </a:r>
            <a:r>
              <a:rPr lang="en-IN" altLang="en-US" dirty="0" err="1">
                <a:solidFill>
                  <a:schemeClr val="tx1"/>
                </a:solidFill>
              </a:rPr>
              <a:t>Kerthika</a:t>
            </a:r>
            <a:br>
              <a:rPr lang="en-IN" altLang="en-US" dirty="0">
                <a:solidFill>
                  <a:schemeClr val="tx1"/>
                </a:solidFill>
              </a:rPr>
            </a:br>
            <a:r>
              <a:rPr lang="en-IN" altLang="en-US" dirty="0">
                <a:solidFill>
                  <a:schemeClr val="tx1"/>
                </a:solidFill>
              </a:rPr>
              <a:t>MM Aishwarya</a:t>
            </a:r>
            <a:br>
              <a:rPr lang="en-IN" altLang="en-US" dirty="0">
                <a:solidFill>
                  <a:schemeClr val="tx1"/>
                </a:solidFill>
              </a:rPr>
            </a:br>
            <a:br>
              <a:rPr lang="en-IN" altLang="en-US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AA5-7C96-434D-B621-FEC0C21B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Ground Control Points (GCPs) collection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2D9D-6EC9-4E4C-A7E6-5387C5263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21741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Use </a:t>
            </a:r>
            <a:r>
              <a:rPr lang="en-US" sz="2800" b="1" dirty="0"/>
              <a:t>Differential Global Positioning System </a:t>
            </a:r>
            <a:r>
              <a:rPr lang="en-US" sz="2800" dirty="0"/>
              <a:t>(</a:t>
            </a:r>
            <a:r>
              <a:rPr lang="en-US" sz="2800" b="1" dirty="0"/>
              <a:t>DGPS</a:t>
            </a:r>
            <a:r>
              <a:rPr lang="en-US" sz="2800" dirty="0"/>
              <a:t>) </a:t>
            </a:r>
            <a:r>
              <a:rPr lang="en-IN" sz="2800" dirty="0"/>
              <a:t>for improved location accuracy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Collect </a:t>
            </a:r>
            <a:r>
              <a:rPr lang="en-US" sz="2800" b="1" dirty="0"/>
              <a:t>GCPs </a:t>
            </a:r>
            <a:r>
              <a:rPr lang="en-US" sz="2800" dirty="0"/>
              <a:t>in </a:t>
            </a:r>
            <a:r>
              <a:rPr lang="en-US" sz="2800" b="1" dirty="0"/>
              <a:t>Geographic Coordinate System (GCS) </a:t>
            </a:r>
            <a:r>
              <a:rPr lang="en-US" sz="2800" dirty="0"/>
              <a:t>and </a:t>
            </a:r>
            <a:r>
              <a:rPr lang="en-US" sz="2800" b="1" dirty="0"/>
              <a:t>vertical reference </a:t>
            </a:r>
            <a:r>
              <a:rPr lang="en-US" sz="2800" dirty="0"/>
              <a:t>with respect to ellipsoidal heights.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Collect multiple </a:t>
            </a:r>
            <a:r>
              <a:rPr lang="en-US" sz="2800" b="1" dirty="0"/>
              <a:t>GCPs </a:t>
            </a:r>
            <a:r>
              <a:rPr lang="en-US" sz="2800" dirty="0"/>
              <a:t>of the river embankment area for processing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Transform the data into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/>
              <a:t>Point clouds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 err="1"/>
              <a:t>Orthomosaics</a:t>
            </a:r>
            <a:r>
              <a:rPr lang="en-IN" b="1" i="1" dirty="0"/>
              <a:t>/Orthophotos/images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b="1" i="1" dirty="0"/>
              <a:t>Digital surface models (DSMs) </a:t>
            </a:r>
            <a:r>
              <a:rPr lang="en-US" dirty="0"/>
              <a:t>using UAV </a:t>
            </a:r>
            <a:r>
              <a:rPr lang="en-US" b="1" dirty="0"/>
              <a:t>data processing software</a:t>
            </a:r>
            <a:r>
              <a:rPr lang="en-US" dirty="0"/>
              <a:t>.</a:t>
            </a:r>
            <a:r>
              <a:rPr lang="en-US" sz="2400" dirty="0"/>
              <a:t>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2761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D3F8-E906-4362-90F2-70F7804D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137"/>
            <a:ext cx="10972800" cy="582613"/>
          </a:xfrm>
        </p:spPr>
        <p:txBody>
          <a:bodyPr/>
          <a:lstStyle/>
          <a:p>
            <a:pPr algn="ctr"/>
            <a:r>
              <a:rPr lang="en-US" b="1" dirty="0"/>
              <a:t>Generation of Point Cloud, (DSM) and Ortho rectified image.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975FD-64BB-4863-A38C-27A2D6FE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53045"/>
            <a:ext cx="10495722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/>
              <a:t>Point clouds: </a:t>
            </a:r>
            <a:r>
              <a:rPr lang="en-US" sz="2800" dirty="0"/>
              <a:t>sets of data points in a </a:t>
            </a:r>
            <a:r>
              <a:rPr lang="en-US" sz="2800" b="1" dirty="0"/>
              <a:t>3D coordinate system </a:t>
            </a:r>
            <a:r>
              <a:rPr lang="en-US" sz="2800" dirty="0"/>
              <a:t>that represent external surface of a terrain or object.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 err="1"/>
              <a:t>Orthomosaics</a:t>
            </a:r>
            <a:r>
              <a:rPr lang="en-US" sz="2800" b="1" i="1" dirty="0"/>
              <a:t>/Orthophotos/images: </a:t>
            </a:r>
            <a:r>
              <a:rPr lang="en-US" sz="2800" dirty="0"/>
              <a:t>files containing aerial photographs geometrically corrected so that the scale is uniform with </a:t>
            </a:r>
            <a:r>
              <a:rPr lang="en-US" sz="2800" b="1" dirty="0"/>
              <a:t>ground sampling distance </a:t>
            </a:r>
            <a:r>
              <a:rPr lang="en-US" sz="2800" dirty="0"/>
              <a:t>(</a:t>
            </a:r>
            <a:r>
              <a:rPr lang="en-US" sz="2800" b="1" dirty="0"/>
              <a:t>GSD</a:t>
            </a:r>
            <a:r>
              <a:rPr lang="en-US" sz="2800" dirty="0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i="1" dirty="0"/>
              <a:t>Digital surface models (DSMs): </a:t>
            </a:r>
            <a:r>
              <a:rPr lang="en-US" sz="2800" dirty="0"/>
              <a:t>files containing elevations that include buildings, vegetation, power lines and other above-ground objects. The ground is only seen when there is nothing else on it.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3327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B0F2-739D-49FF-BD5D-96E15196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2387"/>
            <a:ext cx="10972800" cy="582613"/>
          </a:xfrm>
        </p:spPr>
        <p:txBody>
          <a:bodyPr/>
          <a:lstStyle/>
          <a:p>
            <a:pPr algn="ctr"/>
            <a:br>
              <a:rPr lang="en-IN" b="1" dirty="0"/>
            </a:br>
            <a:r>
              <a:rPr lang="en-IN" b="1" dirty="0"/>
              <a:t>Points cloud: E</a:t>
            </a:r>
            <a:r>
              <a:rPr lang="en-US" b="1" dirty="0" err="1"/>
              <a:t>xternal</a:t>
            </a:r>
            <a:r>
              <a:rPr lang="en-US" b="1" dirty="0"/>
              <a:t> surface of a terrain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AFA0-8E65-4426-A6C6-DB8F99058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CD133-C570-41E4-8DD9-DC730F57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2236"/>
            <a:ext cx="10972800" cy="55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7D48-2CDB-4628-9BFF-663C47B3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err="1"/>
              <a:t>Orthomosaic</a:t>
            </a:r>
            <a:r>
              <a:rPr lang="en-IN" b="1" dirty="0"/>
              <a:t>/ orthophoto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51EDD0-5532-40F2-97EE-2FD478C0E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913" y="1449554"/>
            <a:ext cx="9857883" cy="45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0F13-2E10-4BA8-B703-B21E13F7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Digital Surface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6BDF82-AF62-48EB-9A9B-C8444E021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487" y="1469828"/>
            <a:ext cx="9244439" cy="43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GIS 3d Mapping Of Embankment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62003" y="1174750"/>
            <a:ext cx="5533997" cy="5243684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 world representation of embankment in 3D view.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visualization of the 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geographical coordinates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to identify the 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critical point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based on the changes in the coordinates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comparing present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with already captured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the embankment.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endParaRPr lang="en-I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Content Placeholder 9" descr="IMG-20200724-WA000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3979" y="1174750"/>
            <a:ext cx="5533997" cy="52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2689-1B0A-4562-A262-A81E9AB2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3D view of River structure captured using UAV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9752-601D-44FA-93DF-BCC37EE9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4A1B2-2F4A-48C1-96D8-C3D179DD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4750"/>
            <a:ext cx="10972800" cy="527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8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44BE-C902-4831-A8B9-927338A4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582613"/>
          </a:xfrm>
        </p:spPr>
        <p:txBody>
          <a:bodyPr/>
          <a:lstStyle/>
          <a:p>
            <a:pPr algn="ctr"/>
            <a:r>
              <a:rPr lang="en-IN" altLang="en-US" b="1" dirty="0"/>
              <a:t>GIS Based M</a:t>
            </a:r>
            <a:r>
              <a:rPr lang="en-IN" altLang="en-US" b="1" dirty="0">
                <a:sym typeface="+mn-ea"/>
              </a:rPr>
              <a:t>onitoring: </a:t>
            </a:r>
            <a:r>
              <a:rPr lang="en-IN" altLang="en-US" b="1" dirty="0">
                <a:solidFill>
                  <a:srgbClr val="FF0000"/>
                </a:solidFill>
                <a:sym typeface="+mn-ea"/>
              </a:rPr>
              <a:t>How it works?</a:t>
            </a:r>
            <a:br>
              <a:rPr lang="en-IN" alt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576A-D43A-4DFC-9F36-7F1A0961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740465"/>
            <a:ext cx="10972800" cy="59783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UAV captures </a:t>
            </a:r>
            <a:r>
              <a:rPr lang="en-US" sz="2600" b="1" dirty="0"/>
              <a:t>high resolution images </a:t>
            </a:r>
            <a:r>
              <a:rPr lang="en-US" sz="2600" dirty="0"/>
              <a:t>of </a:t>
            </a:r>
            <a:r>
              <a:rPr lang="en-US" sz="2600" b="1" dirty="0"/>
              <a:t>river system </a:t>
            </a:r>
            <a:r>
              <a:rPr lang="en-US" sz="2600" dirty="0"/>
              <a:t>for monitoring of </a:t>
            </a:r>
            <a:r>
              <a:rPr lang="en-US" sz="2600" b="1" dirty="0"/>
              <a:t>Embankment health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/>
              <a:t>Capture </a:t>
            </a:r>
            <a:r>
              <a:rPr lang="en-US" sz="2600" b="1" dirty="0"/>
              <a:t>Horizontal resolution </a:t>
            </a:r>
            <a:r>
              <a:rPr lang="en-US" sz="2600" dirty="0"/>
              <a:t>of image (</a:t>
            </a:r>
            <a:r>
              <a:rPr lang="en-US" sz="2600" b="1" dirty="0"/>
              <a:t>5cm) </a:t>
            </a:r>
            <a:r>
              <a:rPr lang="en-US" sz="2600" dirty="0"/>
              <a:t>and </a:t>
            </a:r>
            <a:r>
              <a:rPr lang="en-US" sz="2600" b="1" dirty="0"/>
              <a:t>vertical resolution </a:t>
            </a:r>
            <a:r>
              <a:rPr lang="en-US" sz="2600" dirty="0"/>
              <a:t>of image (</a:t>
            </a:r>
            <a:r>
              <a:rPr lang="en-US" sz="2600" b="1" dirty="0"/>
              <a:t>20 cm</a:t>
            </a:r>
            <a:r>
              <a:rPr lang="en-US" sz="2600" dirty="0"/>
              <a:t>) to create a </a:t>
            </a:r>
            <a:r>
              <a:rPr lang="en-US" sz="2600" b="1" dirty="0"/>
              <a:t>Digital Elevation Model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Longitudinal </a:t>
            </a:r>
            <a:r>
              <a:rPr lang="en-US" sz="2600" dirty="0"/>
              <a:t>and </a:t>
            </a:r>
            <a:r>
              <a:rPr lang="en-US" sz="2600" b="1" dirty="0"/>
              <a:t>Cross sectional </a:t>
            </a:r>
            <a:r>
              <a:rPr lang="en-US" sz="2600" dirty="0"/>
              <a:t>profile reflects structural </a:t>
            </a:r>
            <a:r>
              <a:rPr lang="en-US" sz="2600" b="1" dirty="0"/>
              <a:t>deformations </a:t>
            </a:r>
            <a:r>
              <a:rPr lang="en-US" sz="2600" dirty="0"/>
              <a:t>of the </a:t>
            </a:r>
            <a:r>
              <a:rPr lang="en-US" sz="2600" b="1" dirty="0"/>
              <a:t>Embankments</a:t>
            </a:r>
            <a:r>
              <a:rPr lang="en-US" sz="26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Longitudinal profile </a:t>
            </a:r>
            <a:r>
              <a:rPr lang="en-US" sz="2600" dirty="0"/>
              <a:t>prepared from the </a:t>
            </a:r>
            <a:r>
              <a:rPr lang="en-US" sz="2600" b="1" dirty="0"/>
              <a:t>Digital Elevation Model </a:t>
            </a:r>
            <a:r>
              <a:rPr lang="en-US" sz="2600" dirty="0"/>
              <a:t>of UAV image is used to check whether </a:t>
            </a:r>
            <a:r>
              <a:rPr lang="en-US" sz="2600" b="1" dirty="0"/>
              <a:t>gradient </a:t>
            </a:r>
            <a:r>
              <a:rPr lang="en-US" sz="2600" dirty="0"/>
              <a:t>of river embankment is </a:t>
            </a:r>
            <a:r>
              <a:rPr lang="en-US" sz="2600" b="1" dirty="0"/>
              <a:t>uniform or non-uniform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Depressions </a:t>
            </a:r>
            <a:r>
              <a:rPr lang="en-US" sz="2600" dirty="0"/>
              <a:t>in some places can be revealed by the </a:t>
            </a:r>
            <a:r>
              <a:rPr lang="en-US" sz="2600" b="1" dirty="0"/>
              <a:t>cross-sectional profiles </a:t>
            </a:r>
            <a:r>
              <a:rPr lang="en-US" sz="2600" dirty="0"/>
              <a:t>prepared in locations of both of the embankments.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Cross-sectional profiles can be used to determine whether </a:t>
            </a:r>
            <a:r>
              <a:rPr lang="en-US" sz="2600" b="1" dirty="0"/>
              <a:t>top width</a:t>
            </a:r>
            <a:r>
              <a:rPr lang="en-US" sz="2600" dirty="0"/>
              <a:t>, </a:t>
            </a:r>
            <a:r>
              <a:rPr lang="en-US" sz="2600" b="1" dirty="0"/>
              <a:t>bottom width </a:t>
            </a:r>
            <a:r>
              <a:rPr lang="en-US" sz="2600" dirty="0"/>
              <a:t>and </a:t>
            </a:r>
            <a:r>
              <a:rPr lang="en-US" sz="2600" b="1" dirty="0"/>
              <a:t>height </a:t>
            </a:r>
            <a:r>
              <a:rPr lang="en-US" sz="2600" dirty="0"/>
              <a:t>of embankment are </a:t>
            </a:r>
            <a:r>
              <a:rPr lang="en-US" sz="2600" b="1" dirty="0"/>
              <a:t>uniform </a:t>
            </a:r>
            <a:r>
              <a:rPr lang="en-US" sz="2600" dirty="0"/>
              <a:t>or </a:t>
            </a:r>
            <a:r>
              <a:rPr lang="en-US" sz="2600" b="1" dirty="0"/>
              <a:t>non-uniform</a:t>
            </a:r>
            <a:r>
              <a:rPr lang="en-US" sz="2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17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6AA7E6-44D1-45A5-AC4C-7994A3C2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GIS Based M</a:t>
            </a:r>
            <a:r>
              <a:rPr lang="en-IN" altLang="en-US" b="1" dirty="0">
                <a:sym typeface="+mn-ea"/>
              </a:rPr>
              <a:t>onitoring: </a:t>
            </a:r>
            <a:r>
              <a:rPr lang="en-IN" b="1" dirty="0">
                <a:solidFill>
                  <a:srgbClr val="FF0000"/>
                </a:solidFill>
              </a:rPr>
              <a:t>How it works? </a:t>
            </a:r>
            <a:r>
              <a:rPr lang="en-IN" b="1" dirty="0"/>
              <a:t>(Cont..)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53B53-57C3-47BD-BC7A-13BD8B890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3443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Spatial database </a:t>
            </a:r>
            <a:r>
              <a:rPr lang="en-US" sz="2600" dirty="0"/>
              <a:t>(DBMS) and a </a:t>
            </a: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can be used to </a:t>
            </a:r>
            <a:r>
              <a:rPr lang="en-US" sz="2600" b="1" dirty="0"/>
              <a:t>store</a:t>
            </a:r>
            <a:r>
              <a:rPr lang="en-US" sz="2600" dirty="0"/>
              <a:t>, </a:t>
            </a:r>
            <a:r>
              <a:rPr lang="en-US" sz="2600" b="1" dirty="0"/>
              <a:t>validate</a:t>
            </a:r>
            <a:r>
              <a:rPr lang="en-US" sz="2600" dirty="0"/>
              <a:t>, </a:t>
            </a:r>
            <a:r>
              <a:rPr lang="en-US" sz="2600" b="1" dirty="0"/>
              <a:t>map </a:t>
            </a:r>
            <a:r>
              <a:rPr lang="en-US" sz="2600" dirty="0"/>
              <a:t>and </a:t>
            </a:r>
            <a:r>
              <a:rPr lang="en-US" sz="2600" b="1" dirty="0"/>
              <a:t>display </a:t>
            </a:r>
            <a:r>
              <a:rPr lang="en-US" sz="2600" dirty="0"/>
              <a:t>the data to assist the decision makers in managing an </a:t>
            </a:r>
            <a:r>
              <a:rPr lang="en-US" sz="2600" b="1" dirty="0"/>
              <a:t>Early Warning Systems (EWS)</a:t>
            </a:r>
            <a:r>
              <a:rPr lang="en-US" sz="26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Sensor Observation Service (SOS) is developed to link the database to the sensors (including </a:t>
            </a:r>
            <a:r>
              <a:rPr lang="en-US" sz="2600" b="1" dirty="0"/>
              <a:t>geospatial data </a:t>
            </a:r>
            <a:r>
              <a:rPr lang="en-US" sz="2600" dirty="0"/>
              <a:t>and </a:t>
            </a:r>
            <a:r>
              <a:rPr lang="en-US" sz="2600" b="1" dirty="0"/>
              <a:t>manual measures</a:t>
            </a:r>
            <a:r>
              <a:rPr lang="en-US" sz="2600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could interact with users for displaying the data and collecting more additional information.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 err="1"/>
              <a:t>webGIS</a:t>
            </a:r>
            <a:r>
              <a:rPr lang="en-US" sz="2600" b="1" dirty="0"/>
              <a:t> </a:t>
            </a:r>
            <a:r>
              <a:rPr lang="en-US" sz="2600" dirty="0"/>
              <a:t>could display time series of data through graphs made with </a:t>
            </a:r>
            <a:r>
              <a:rPr lang="en-US" sz="2600" b="1" dirty="0"/>
              <a:t>Open Flash Charts</a:t>
            </a:r>
            <a:r>
              <a:rPr lang="en-US" sz="26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dirty="0"/>
              <a:t>System, combining a </a:t>
            </a:r>
            <a:r>
              <a:rPr lang="en-US" sz="2600" b="1" dirty="0"/>
              <a:t>spatial DBMS </a:t>
            </a:r>
            <a:r>
              <a:rPr lang="en-US" sz="2600" dirty="0"/>
              <a:t>and a </a:t>
            </a:r>
            <a:r>
              <a:rPr lang="en-US" sz="2600" b="1" dirty="0" err="1"/>
              <a:t>webGIS</a:t>
            </a:r>
            <a:r>
              <a:rPr lang="en-US" dirty="0"/>
              <a:t> </a:t>
            </a:r>
            <a:r>
              <a:rPr lang="en-US" sz="2600" dirty="0"/>
              <a:t>can facilitate the </a:t>
            </a:r>
            <a:r>
              <a:rPr lang="en-US" sz="2600" b="1" dirty="0"/>
              <a:t>analysis </a:t>
            </a:r>
            <a:r>
              <a:rPr lang="en-US" sz="2600" dirty="0"/>
              <a:t>and </a:t>
            </a:r>
            <a:r>
              <a:rPr lang="en-US" sz="2600" b="1" dirty="0"/>
              <a:t>data sharing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2084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EFE0-D152-49CF-A6D3-AB167773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Different sections of Mapped embankments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705D36-F072-4F8F-BE20-E8C8BB755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360" y="843731"/>
            <a:ext cx="3479280" cy="517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7A5F2-671B-48BC-BE6F-A8637D22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898956"/>
            <a:ext cx="3609748" cy="5170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008A3-E06A-4D20-AE12-6E39C7FA2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120" y="898956"/>
            <a:ext cx="3479280" cy="50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25334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TECHNOLOGICAL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  <a:endParaRPr lang="en-IN" altLang="en-US" sz="24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EXISTING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GIS BASED MAPPING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3D MODELING OF EMBANKMENT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CONTROLLING WATER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CROWD SOURCE AND CRISIS-MAP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HEALTHCARD AND FLOOD RISK 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SHOWSTOPPER DETAILS</a:t>
            </a:r>
          </a:p>
          <a:p>
            <a:pPr>
              <a:buFont typeface="Wingdings" panose="05000000000000000000" charset="0"/>
              <a:buChar char="ü"/>
            </a:pPr>
            <a:endParaRPr lang="en-IN" altLang="en-US" sz="36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Flow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702364" y="773113"/>
            <a:ext cx="6167893" cy="5744817"/>
          </a:xfrm>
        </p:spPr>
        <p:txBody>
          <a:bodyPr/>
          <a:lstStyle/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Capturing image of a river embankment by 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GIS mapping</a:t>
            </a:r>
            <a:endParaRPr lang="en-IN" altLang="en-US" sz="280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Graphic User Interface (GUI) is used to interact with the </a:t>
            </a:r>
            <a:r>
              <a:rPr lang="en-IN" altLang="en-US" sz="28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sz="2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ACTOR</a:t>
            </a:r>
          </a:p>
          <a:p>
            <a:pPr>
              <a:buFont typeface="Wingdings" panose="05000000000000000000" charset="0"/>
              <a:buChar char="v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 GIS mapping through GUI of </a:t>
            </a:r>
            <a:r>
              <a:rPr lang="en-IN" altLang="en-US" sz="28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identify river condition using satellite imagery.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sz="2800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endParaRPr lang="en-IN" altLang="en-US" sz="2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Receives user request and displays the </a:t>
            </a:r>
            <a:r>
              <a:rPr lang="en-IN" alt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mapped geographical region accurately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 typeface="Wingdings" panose="05000000000000000000" charset="0"/>
              <a:buAutoNum type="arabicPeriod"/>
            </a:pP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</a:p>
        </p:txBody>
      </p:sp>
      <p:pic>
        <p:nvPicPr>
          <p:cNvPr id="9" name="Content Placeholder 8" descr="C:\Users\ELCOT\Downloads\IMG-20200724-WA0011.jpgIMG-20200724-WA0011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517484" y="773113"/>
            <a:ext cx="4367148" cy="57448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IN" altLang="en-US" b="1" dirty="0"/>
              <a:t>GIS based Waterflow Control</a:t>
            </a:r>
            <a:endParaRPr lang="en-IN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Calculate </a:t>
            </a:r>
            <a:r>
              <a:rPr lang="en-IN" altLang="en-US" sz="2800" b="1" dirty="0"/>
              <a:t>inflow </a:t>
            </a:r>
            <a:r>
              <a:rPr lang="en-IN" altLang="en-US" sz="2800" dirty="0"/>
              <a:t>and </a:t>
            </a:r>
            <a:r>
              <a:rPr lang="en-IN" altLang="en-US" sz="2800" b="1" dirty="0"/>
              <a:t>outflow </a:t>
            </a:r>
            <a:r>
              <a:rPr lang="en-IN" altLang="en-US" sz="2800" dirty="0"/>
              <a:t>of water between cells in the </a:t>
            </a:r>
            <a:r>
              <a:rPr lang="en-IN" altLang="en-US" sz="2800" b="1" dirty="0"/>
              <a:t>geographical region </a:t>
            </a:r>
            <a:r>
              <a:rPr lang="en-IN" altLang="en-US" sz="2800" dirty="0"/>
              <a:t>based on weather 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Calculate </a:t>
            </a:r>
            <a:r>
              <a:rPr lang="en-IN" altLang="en-US" sz="2800" b="1" dirty="0"/>
              <a:t>water depth </a:t>
            </a:r>
            <a:r>
              <a:rPr lang="en-IN" altLang="en-US" sz="2800" dirty="0"/>
              <a:t>in each cells by interacting with the </a:t>
            </a:r>
            <a:r>
              <a:rPr lang="en-IN" altLang="en-US" sz="2800" b="1" dirty="0"/>
              <a:t>GUI</a:t>
            </a:r>
            <a:r>
              <a:rPr lang="en-IN" altLang="en-US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Analyse the </a:t>
            </a:r>
            <a:r>
              <a:rPr lang="en-IN" altLang="en-US" sz="2800" b="1" dirty="0"/>
              <a:t>received satellite imagery </a:t>
            </a:r>
            <a:r>
              <a:rPr lang="en-IN" altLang="en-US" sz="2800" dirty="0"/>
              <a:t>of the weather scenario and </a:t>
            </a:r>
            <a:r>
              <a:rPr lang="en-IN" altLang="en-US" sz="2800" b="1" dirty="0"/>
              <a:t>3D model </a:t>
            </a:r>
            <a:r>
              <a:rPr lang="en-IN" altLang="en-US" sz="2800" dirty="0"/>
              <a:t>of the embankment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Based on the analysis control the flow of water by sending the analysis data to the control centre.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Send </a:t>
            </a:r>
            <a:r>
              <a:rPr lang="en-IN" altLang="en-US" sz="2800" b="1" dirty="0"/>
              <a:t>alerts </a:t>
            </a:r>
            <a:r>
              <a:rPr lang="en-IN" altLang="en-US" sz="2800" dirty="0"/>
              <a:t>or </a:t>
            </a:r>
            <a:r>
              <a:rPr lang="en-IN" altLang="en-US" sz="2800" b="1" dirty="0"/>
              <a:t>early warning </a:t>
            </a:r>
            <a:r>
              <a:rPr lang="en-IN" altLang="en-US" sz="2800" dirty="0"/>
              <a:t>to the control centre if there is any change in flow of water e.g. </a:t>
            </a:r>
            <a:r>
              <a:rPr lang="en-IN" altLang="en-US" sz="2800" b="1" dirty="0"/>
              <a:t>during heavy rain fall</a:t>
            </a:r>
            <a:r>
              <a:rPr lang="en-IN" altLang="en-US" sz="2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b="1" dirty="0"/>
              <a:t>Early warning system </a:t>
            </a:r>
            <a:r>
              <a:rPr lang="en-IN" altLang="en-US" sz="2800" dirty="0"/>
              <a:t>creates emergency alert to evacuate people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Water Inflow in the Embankment Structure</a:t>
            </a:r>
          </a:p>
        </p:txBody>
      </p:sp>
      <p:pic>
        <p:nvPicPr>
          <p:cNvPr id="4" name="Content Placeholder 3" descr="IMG-20200724-WA0012[134]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897" y="1202469"/>
            <a:ext cx="9859485" cy="50393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Crowdsourcing and Crisis-mapping </a:t>
            </a:r>
            <a:endParaRPr lang="en-IN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b="1" dirty="0"/>
              <a:t>Crowdsourcing </a:t>
            </a:r>
          </a:p>
          <a:p>
            <a:pPr marL="857250" lvl="1" indent="-457200">
              <a:buFont typeface="Wingdings" panose="05000000000000000000" pitchFamily="2" charset="2"/>
              <a:buChar char="v"/>
            </a:pPr>
            <a:r>
              <a:rPr lang="en-IN" altLang="en-US" dirty="0"/>
              <a:t>Involves obtaining </a:t>
            </a:r>
            <a:r>
              <a:rPr lang="en-IN" altLang="en-US" b="1" dirty="0"/>
              <a:t>ideas</a:t>
            </a:r>
            <a:r>
              <a:rPr lang="en-IN" altLang="en-US" dirty="0"/>
              <a:t>, </a:t>
            </a:r>
            <a:r>
              <a:rPr lang="en-IN" altLang="en-US" b="1" dirty="0"/>
              <a:t>needed services</a:t>
            </a:r>
            <a:r>
              <a:rPr lang="en-IN" altLang="en-US" dirty="0"/>
              <a:t>, or </a:t>
            </a:r>
            <a:r>
              <a:rPr lang="en-IN" altLang="en-US" b="1" dirty="0"/>
              <a:t>content </a:t>
            </a:r>
            <a:r>
              <a:rPr lang="en-IN" altLang="en-US" dirty="0"/>
              <a:t>by soliciting </a:t>
            </a:r>
            <a:r>
              <a:rPr lang="en-IN" altLang="en-US" b="1" dirty="0"/>
              <a:t>web based contribution </a:t>
            </a:r>
            <a:r>
              <a:rPr lang="en-IN" altLang="en-US" dirty="0"/>
              <a:t>from a </a:t>
            </a:r>
            <a:r>
              <a:rPr lang="en-IN" altLang="en-US" b="1" dirty="0"/>
              <a:t>crowd</a:t>
            </a:r>
            <a:r>
              <a:rPr lang="en-IN" altLang="en-US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Closely linked to potential and developments of information and communications technology (e.g. </a:t>
            </a:r>
            <a:r>
              <a:rPr lang="en-US" b="1" dirty="0"/>
              <a:t>Internet and social media</a:t>
            </a:r>
            <a:r>
              <a:rPr lang="en-US" dirty="0"/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Types of crowdsourced tasks: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Problem solving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Data processing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surveillance or monitoring</a:t>
            </a:r>
          </a:p>
          <a:p>
            <a:pPr marL="914400" lvl="1" indent="-514350">
              <a:buFont typeface="Wingdings" panose="05000000000000000000" charset="0"/>
              <a:buAutoNum type="arabicPeriod"/>
            </a:pPr>
            <a:r>
              <a:rPr lang="en-IN" altLang="en-US" dirty="0"/>
              <a:t>Surveying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4E07-BC4B-4696-9F5F-A0849F6C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Crisis-Mapping </a:t>
            </a:r>
            <a:br>
              <a:rPr lang="en-IN" altLang="en-US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C68E0-603A-4734-A89B-D18CBB15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Crisis map is a </a:t>
            </a:r>
            <a:r>
              <a:rPr lang="en-US" b="1" dirty="0"/>
              <a:t>real-time gathering</a:t>
            </a:r>
            <a:r>
              <a:rPr lang="en-US" dirty="0"/>
              <a:t>, </a:t>
            </a:r>
            <a:r>
              <a:rPr lang="en-US" b="1" dirty="0"/>
              <a:t>display </a:t>
            </a:r>
            <a:r>
              <a:rPr lang="en-US" dirty="0"/>
              <a:t>and </a:t>
            </a:r>
            <a:r>
              <a:rPr lang="en-US" b="1" dirty="0"/>
              <a:t>analysis </a:t>
            </a:r>
            <a:r>
              <a:rPr lang="en-US" dirty="0"/>
              <a:t>of data during a </a:t>
            </a:r>
            <a:r>
              <a:rPr lang="en-US" b="1" dirty="0"/>
              <a:t>crisis</a:t>
            </a:r>
            <a:r>
              <a:rPr lang="en-US" dirty="0"/>
              <a:t>, including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political,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social and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environmental ones,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Having different development intensity (</a:t>
            </a:r>
            <a:r>
              <a:rPr lang="en-US" b="1" dirty="0"/>
              <a:t>from slow-burn crises </a:t>
            </a:r>
            <a:r>
              <a:rPr lang="en-US" dirty="0"/>
              <a:t>to </a:t>
            </a:r>
            <a:r>
              <a:rPr lang="en-US" b="1" dirty="0"/>
              <a:t>sudden-onset disasters</a:t>
            </a:r>
            <a:r>
              <a:rPr lang="en-US" dirty="0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Allows a large number of people to </a:t>
            </a:r>
            <a:r>
              <a:rPr lang="en-US" b="1" dirty="0"/>
              <a:t>control </a:t>
            </a:r>
            <a:r>
              <a:rPr lang="en-US" dirty="0"/>
              <a:t>the carrying out of a </a:t>
            </a:r>
            <a:r>
              <a:rPr lang="en-US" b="1" dirty="0"/>
              <a:t>crisis</a:t>
            </a:r>
            <a:r>
              <a:rPr lang="en-US" dirty="0"/>
              <a:t>, by providing information to manage it.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54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736" y="216982"/>
            <a:ext cx="11082528" cy="529648"/>
          </a:xfrm>
        </p:spPr>
        <p:txBody>
          <a:bodyPr/>
          <a:lstStyle/>
          <a:p>
            <a:pPr algn="ctr"/>
            <a:r>
              <a:rPr lang="en-IN" altLang="en-US" b="1" dirty="0"/>
              <a:t>Benefits of crowdsourcing and crisis-mapping: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Allows access to a </a:t>
            </a:r>
            <a:r>
              <a:rPr lang="en-IN" altLang="en-US" b="1" dirty="0"/>
              <a:t>large pool of participants.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Saving time in </a:t>
            </a:r>
            <a:r>
              <a:rPr lang="en-IN" altLang="en-US" b="1" dirty="0"/>
              <a:t>data collection.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Lowering costs of </a:t>
            </a:r>
            <a:r>
              <a:rPr lang="en-IN" altLang="en-US" b="1" dirty="0"/>
              <a:t>developing a crowdsourced data</a:t>
            </a:r>
            <a:r>
              <a:rPr lang="en-IN" alt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/>
              <a:t>Increasing in </a:t>
            </a:r>
            <a:r>
              <a:rPr lang="en-IN" altLang="en-US" b="1" dirty="0"/>
              <a:t>health promotion, research and care.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Informal data sources</a:t>
            </a:r>
            <a:r>
              <a:rPr lang="en-US" dirty="0"/>
              <a:t>, such as </a:t>
            </a:r>
            <a:r>
              <a:rPr lang="en-US" b="1" dirty="0"/>
              <a:t>crowdsourcing</a:t>
            </a:r>
            <a:r>
              <a:rPr lang="en-US" dirty="0"/>
              <a:t>, along with advances in </a:t>
            </a:r>
            <a:r>
              <a:rPr lang="en-US" b="1" dirty="0"/>
              <a:t>wireless infrastructure</a:t>
            </a:r>
            <a:r>
              <a:rPr lang="en-US" dirty="0"/>
              <a:t>, </a:t>
            </a:r>
            <a:r>
              <a:rPr lang="en-US" b="1" dirty="0"/>
              <a:t>GPS capabilities</a:t>
            </a:r>
            <a:r>
              <a:rPr lang="en-US" dirty="0"/>
              <a:t>, and </a:t>
            </a:r>
            <a:r>
              <a:rPr lang="en-US" b="1" dirty="0"/>
              <a:t>sensors</a:t>
            </a:r>
            <a:r>
              <a:rPr lang="en-US" dirty="0"/>
              <a:t>, allow to communicate </a:t>
            </a:r>
            <a:r>
              <a:rPr lang="en-US" b="1" dirty="0"/>
              <a:t>forecasts </a:t>
            </a:r>
            <a:r>
              <a:rPr lang="en-US" dirty="0"/>
              <a:t>and </a:t>
            </a:r>
            <a:r>
              <a:rPr lang="en-US" b="1" dirty="0"/>
              <a:t>advisory information </a:t>
            </a:r>
            <a:r>
              <a:rPr lang="en-US" dirty="0"/>
              <a:t>to those in </a:t>
            </a:r>
            <a:r>
              <a:rPr lang="en-US" b="1" dirty="0"/>
              <a:t>affected areas </a:t>
            </a:r>
            <a:r>
              <a:rPr lang="en-US" dirty="0"/>
              <a:t>prior to a disaster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Provides </a:t>
            </a:r>
            <a:r>
              <a:rPr lang="en-US" b="1" dirty="0"/>
              <a:t>effective advice </a:t>
            </a:r>
            <a:r>
              <a:rPr lang="en-US" dirty="0"/>
              <a:t>during and after </a:t>
            </a:r>
            <a:r>
              <a:rPr lang="en-US" b="1" dirty="0"/>
              <a:t>disaster</a:t>
            </a:r>
            <a:r>
              <a:rPr lang="en-US" dirty="0"/>
              <a:t>.</a:t>
            </a:r>
            <a:endParaRPr lang="en-IN" altLang="en-US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745" y="125895"/>
            <a:ext cx="10251753" cy="669235"/>
          </a:xfrm>
        </p:spPr>
        <p:txBody>
          <a:bodyPr/>
          <a:lstStyle/>
          <a:p>
            <a:pPr algn="ctr"/>
            <a:r>
              <a:rPr lang="en-IN" altLang="en-US" b="1" dirty="0"/>
              <a:t>Health card and flood risk 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53745" y="1388165"/>
            <a:ext cx="10682881" cy="446087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Based on the data collected from </a:t>
            </a:r>
            <a:r>
              <a:rPr lang="en-IN" altLang="en-US" sz="2400" b="1" dirty="0"/>
              <a:t>GIS mapping </a:t>
            </a:r>
            <a:r>
              <a:rPr lang="en-IN" altLang="en-US" sz="2400" dirty="0"/>
              <a:t>and </a:t>
            </a:r>
            <a:r>
              <a:rPr lang="en-IN" altLang="en-US" sz="2400" b="1" dirty="0"/>
              <a:t>crowdsourcing </a:t>
            </a:r>
            <a:r>
              <a:rPr lang="en-IN" altLang="en-US" sz="2400" dirty="0"/>
              <a:t>we can able to prepare an </a:t>
            </a:r>
            <a:r>
              <a:rPr lang="en-IN" altLang="en-US" sz="2400" b="1" dirty="0"/>
              <a:t>health card </a:t>
            </a:r>
            <a:r>
              <a:rPr lang="en-IN" altLang="en-US" sz="2400" dirty="0"/>
              <a:t>for an </a:t>
            </a:r>
            <a:r>
              <a:rPr lang="en-IN" altLang="en-US" sz="2400" b="1" dirty="0"/>
              <a:t>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Health card for the mapped embankment structure </a:t>
            </a:r>
            <a:r>
              <a:rPr lang="en-IN" altLang="en-US" sz="2400" b="1" dirty="0"/>
              <a:t>highlighted in Green indicates </a:t>
            </a:r>
            <a:r>
              <a:rPr lang="en-IN" altLang="en-US" sz="2400" dirty="0"/>
              <a:t>stable 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Health card for the mapped embankment structure </a:t>
            </a:r>
            <a:r>
              <a:rPr lang="en-IN" altLang="en-US" sz="2400" b="1" dirty="0"/>
              <a:t>highlighted in Red indicates </a:t>
            </a:r>
            <a:r>
              <a:rPr lang="en-IN" altLang="en-US" sz="2400" dirty="0"/>
              <a:t>the presence of </a:t>
            </a:r>
            <a:r>
              <a:rPr lang="en-IN" altLang="en-US" sz="2400" b="1" dirty="0"/>
              <a:t>critical section </a:t>
            </a:r>
            <a:r>
              <a:rPr lang="en-IN" altLang="en-US" sz="2400" dirty="0"/>
              <a:t>in the embankment structure.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dirty="0"/>
              <a:t>Also indicates the </a:t>
            </a:r>
            <a:r>
              <a:rPr lang="en-IN" altLang="en-US" sz="2400" b="1" dirty="0"/>
              <a:t>strength of inflow and outflow of water </a:t>
            </a:r>
            <a:r>
              <a:rPr lang="en-IN" altLang="en-US" sz="2400" dirty="0"/>
              <a:t>in embankment.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b="1" dirty="0"/>
              <a:t>Flood risk map </a:t>
            </a:r>
            <a:r>
              <a:rPr lang="en-IN" altLang="en-US" sz="2400" dirty="0"/>
              <a:t>indicating </a:t>
            </a:r>
            <a:r>
              <a:rPr lang="en-IN" altLang="en-US" sz="2400" b="1" dirty="0"/>
              <a:t>red alert on the map </a:t>
            </a:r>
            <a:r>
              <a:rPr lang="en-IN" altLang="en-US" sz="2400" dirty="0"/>
              <a:t>can be generated, if the </a:t>
            </a:r>
            <a:r>
              <a:rPr lang="en-IN" altLang="en-US" sz="2400" b="1" dirty="0"/>
              <a:t>strength of the embankment is weak.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400" b="1" dirty="0"/>
              <a:t>Early warning system </a:t>
            </a:r>
            <a:r>
              <a:rPr lang="en-IN" altLang="en-US" sz="2400" dirty="0"/>
              <a:t>can send emergency alerts after reviewing the health card of an embankment structure.</a:t>
            </a:r>
            <a:endParaRPr lang="en-I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b="1" dirty="0"/>
              <a:t>Showstopper details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indent="0">
              <a:buFont typeface="Wingdings" panose="05000000000000000000" charset="0"/>
              <a:buNone/>
            </a:pPr>
            <a:r>
              <a:rPr lang="en-IN" altLang="en-US" b="1" dirty="0">
                <a:solidFill>
                  <a:schemeClr val="accent4"/>
                </a:solidFill>
                <a:effectLst/>
              </a:rPr>
              <a:t>Features of this technological solution are: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Providing a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GUI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for all functions in a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single device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3D model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of an embankment 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embankment health card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Generating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flood risk map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to alert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locals.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Safeguard the people before flood occurs.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altLang="en-US" dirty="0">
                <a:solidFill>
                  <a:schemeClr val="accent4"/>
                </a:solidFill>
                <a:effectLst/>
              </a:rPr>
              <a:t>Reducing the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manpower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and </a:t>
            </a:r>
            <a:r>
              <a:rPr lang="en-IN" altLang="en-US" b="1" dirty="0">
                <a:solidFill>
                  <a:schemeClr val="accent4"/>
                </a:solidFill>
                <a:effectLst/>
              </a:rPr>
              <a:t>cost </a:t>
            </a:r>
            <a:r>
              <a:rPr lang="en-IN" altLang="en-US" dirty="0">
                <a:solidFill>
                  <a:schemeClr val="accent4"/>
                </a:solidFill>
                <a:effectLst/>
              </a:rPr>
              <a:t>for surveying and monitoring embankment structure.</a:t>
            </a:r>
          </a:p>
          <a:p>
            <a:pPr>
              <a:buFont typeface="Wingdings" panose="05000000000000000000" charset="0"/>
              <a:buChar char="§"/>
            </a:pPr>
            <a:endParaRPr lang="en-IN" altLang="en-US" dirty="0">
              <a:solidFill>
                <a:schemeClr val="accent4"/>
              </a:solidFill>
              <a:effectLst/>
            </a:endParaRPr>
          </a:p>
          <a:p>
            <a:endParaRPr lang="en-IN" altLang="en-US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7229" y="1584701"/>
            <a:ext cx="10515600" cy="1844300"/>
          </a:xfrm>
        </p:spPr>
        <p:txBody>
          <a:bodyPr/>
          <a:lstStyle/>
          <a:p>
            <a:pPr algn="ctr"/>
            <a:r>
              <a:rPr lang="en-IN" altLang="en-US" b="1" dirty="0">
                <a:ea typeface="MingLiU-ExtB" panose="02020500000000000000" charset="-120"/>
              </a:rPr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altLang="en-US"/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B70F-AA90-4CCB-801F-58042E77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C5FB-4B66-440E-A492-5C54CD932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9091"/>
            <a:ext cx="109728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The </a:t>
            </a:r>
            <a:r>
              <a:rPr lang="en-US" sz="2800" b="1" dirty="0"/>
              <a:t>inspection </a:t>
            </a:r>
            <a:r>
              <a:rPr lang="en-US" sz="2800" dirty="0"/>
              <a:t>and </a:t>
            </a:r>
            <a:r>
              <a:rPr lang="en-US" sz="2800" b="1" dirty="0"/>
              <a:t>monitoring </a:t>
            </a:r>
            <a:r>
              <a:rPr lang="en-US" sz="2800" dirty="0"/>
              <a:t>of </a:t>
            </a:r>
            <a:r>
              <a:rPr lang="en-US" sz="2800" b="1" dirty="0"/>
              <a:t>health </a:t>
            </a:r>
            <a:r>
              <a:rPr lang="en-US" sz="2800" dirty="0"/>
              <a:t>of </a:t>
            </a:r>
            <a:r>
              <a:rPr lang="en-US" sz="2800" b="1" dirty="0"/>
              <a:t>embankment </a:t>
            </a:r>
            <a:r>
              <a:rPr lang="en-US" sz="2800" dirty="0"/>
              <a:t>for </a:t>
            </a:r>
            <a:r>
              <a:rPr lang="en-US" sz="2800" b="1" dirty="0"/>
              <a:t>preventive maintenance </a:t>
            </a:r>
            <a:r>
              <a:rPr lang="en-US" sz="2800" dirty="0"/>
              <a:t>is a massive and intensive exercise which has </a:t>
            </a:r>
            <a:r>
              <a:rPr lang="en-US" sz="2800" b="1" dirty="0"/>
              <a:t>huge financial ramifications</a:t>
            </a:r>
            <a:r>
              <a:rPr lang="en-US" sz="2800" dirty="0"/>
              <a:t>. The </a:t>
            </a:r>
            <a:r>
              <a:rPr lang="en-US" sz="2800" b="1" dirty="0"/>
              <a:t>manpower requirements </a:t>
            </a:r>
            <a:r>
              <a:rPr lang="en-US" sz="2800" dirty="0"/>
              <a:t>for effectively carrying out such an important exercise is </a:t>
            </a:r>
            <a:r>
              <a:rPr lang="en-US" sz="2800" b="1" dirty="0"/>
              <a:t>very high </a:t>
            </a:r>
            <a:r>
              <a:rPr lang="en-US" sz="2800" dirty="0"/>
              <a:t>keeping in view large number of </a:t>
            </a:r>
            <a:r>
              <a:rPr lang="en-US" sz="2800" b="1" dirty="0"/>
              <a:t>embankment protection </a:t>
            </a:r>
            <a:r>
              <a:rPr lang="en-US" sz="2800" dirty="0"/>
              <a:t>works across </a:t>
            </a:r>
            <a:r>
              <a:rPr lang="en-US" sz="2800" b="1" dirty="0"/>
              <a:t>river networks </a:t>
            </a:r>
            <a:r>
              <a:rPr lang="en-US" sz="2800" dirty="0"/>
              <a:t>which are not easily accessible at times. Therefore, preventive maintenance of embankments needs a </a:t>
            </a:r>
            <a:r>
              <a:rPr lang="en-US" sz="2800" b="1" dirty="0"/>
              <a:t>technological solution </a:t>
            </a:r>
            <a:r>
              <a:rPr lang="en-US" sz="2800" dirty="0"/>
              <a:t>involving participation of locals to </a:t>
            </a:r>
            <a:r>
              <a:rPr lang="en-US" sz="2800" b="1" dirty="0"/>
              <a:t>safeguard </a:t>
            </a:r>
            <a:r>
              <a:rPr lang="en-US" sz="2800" dirty="0"/>
              <a:t>the </a:t>
            </a:r>
            <a:r>
              <a:rPr lang="en-US" sz="2800" b="1" dirty="0"/>
              <a:t>public property and life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85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MG-20200724-WA0106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183505" y="1510748"/>
            <a:ext cx="6172200" cy="46515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85531" y="1563757"/>
            <a:ext cx="4850296" cy="4358240"/>
          </a:xfrm>
          <a:pattFill prst="dotDmnd">
            <a:fgClr>
              <a:srgbClr val="0066CC"/>
            </a:fgClr>
            <a:bgClr>
              <a:srgbClr val="FFFFFF"/>
            </a:bgClr>
          </a:pattFill>
        </p:spPr>
        <p:txBody>
          <a:bodyPr/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altLang="en-US" sz="2800" b="1" dirty="0">
                <a:sym typeface="+mn-ea"/>
              </a:rPr>
              <a:t>GIS based Embankment  mapping </a:t>
            </a:r>
            <a:r>
              <a:rPr lang="en-IN" altLang="en-US" sz="2800" dirty="0">
                <a:sym typeface="+mn-ea"/>
              </a:rPr>
              <a:t>for monitoring the </a:t>
            </a:r>
            <a:r>
              <a:rPr lang="en-IN" altLang="en-US" sz="2800" b="1" dirty="0">
                <a:sym typeface="+mn-ea"/>
              </a:rPr>
              <a:t>critical sections </a:t>
            </a:r>
            <a:r>
              <a:rPr lang="en-IN" altLang="en-US" sz="2800" dirty="0">
                <a:sym typeface="+mn-ea"/>
              </a:rPr>
              <a:t>in </a:t>
            </a:r>
            <a:r>
              <a:rPr lang="en-IN" altLang="en-US" sz="2800" b="1" dirty="0">
                <a:sym typeface="+mn-ea"/>
              </a:rPr>
              <a:t>prone areas</a:t>
            </a:r>
            <a:r>
              <a:rPr lang="en-IN" altLang="en-US" sz="2800" dirty="0">
                <a:sym typeface="+mn-ea"/>
              </a:rPr>
              <a:t>.</a:t>
            </a:r>
          </a:p>
          <a:p>
            <a:pPr marL="571500" indent="-571500" algn="l">
              <a:buFont typeface="Wingdings" panose="05000000000000000000" pitchFamily="2" charset="2"/>
              <a:buChar char="v"/>
            </a:pPr>
            <a:endParaRPr lang="en-IN" altLang="en-US" sz="2800" dirty="0">
              <a:sym typeface="+mn-ea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IN" altLang="en-US" sz="2800" b="1" dirty="0">
                <a:sym typeface="+mn-ea"/>
              </a:rPr>
              <a:t>Crowdsourced health-card </a:t>
            </a:r>
            <a:r>
              <a:rPr lang="en-IN" altLang="en-US" sz="2800" dirty="0">
                <a:sym typeface="+mn-ea"/>
              </a:rPr>
              <a:t>for taking </a:t>
            </a:r>
            <a:r>
              <a:rPr lang="en-IN" altLang="en-US" sz="2800" b="1" dirty="0">
                <a:sym typeface="+mn-ea"/>
              </a:rPr>
              <a:t>preventive measures </a:t>
            </a:r>
            <a:r>
              <a:rPr lang="en-IN" altLang="en-US" sz="2800" dirty="0">
                <a:sym typeface="+mn-ea"/>
              </a:rPr>
              <a:t>from flood.</a:t>
            </a:r>
            <a:endParaRPr lang="en-IN" altLang="en-US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93EA5E-2E66-4860-B982-D85B1345B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457200"/>
            <a:ext cx="11219161" cy="801757"/>
          </a:xfrm>
        </p:spPr>
        <p:txBody>
          <a:bodyPr/>
          <a:lstStyle/>
          <a:p>
            <a:pPr algn="ctr"/>
            <a:r>
              <a:rPr lang="en-IN" sz="3600" b="1" dirty="0"/>
              <a:t>Technological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altLang="en-US" sz="4800" b="1" dirty="0"/>
              <a:t>INTRODUCTION :-</a:t>
            </a:r>
            <a:br>
              <a:rPr lang="en-IN" altLang="en-US" sz="4800" b="1" dirty="0"/>
            </a:br>
            <a:r>
              <a:rPr lang="en-IN" altLang="en-US" sz="4800" b="1" dirty="0"/>
              <a:t>                                EMBANKMENT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199546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 </a:t>
            </a:r>
            <a:r>
              <a:rPr lang="en-US" sz="2800" b="1" dirty="0"/>
              <a:t>wall </a:t>
            </a:r>
            <a:r>
              <a:rPr lang="en-US" sz="2800" dirty="0"/>
              <a:t>or </a:t>
            </a:r>
            <a:r>
              <a:rPr lang="en-US" sz="2800" b="1" dirty="0"/>
              <a:t>bank </a:t>
            </a:r>
            <a:r>
              <a:rPr lang="en-US" sz="2800" dirty="0"/>
              <a:t>of earth to prevent a </a:t>
            </a:r>
            <a:r>
              <a:rPr lang="en-US" sz="2800" b="1" dirty="0"/>
              <a:t>river flooding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Constructed using </a:t>
            </a:r>
            <a:r>
              <a:rPr lang="en-US" sz="2800" b="1" dirty="0"/>
              <a:t>non-aerated </a:t>
            </a:r>
            <a:r>
              <a:rPr lang="en-US" sz="2800" dirty="0"/>
              <a:t>and </a:t>
            </a:r>
            <a:r>
              <a:rPr lang="en-US" sz="2800" b="1" dirty="0"/>
              <a:t>waterproofed </a:t>
            </a:r>
            <a:r>
              <a:rPr lang="en-US" sz="2800" dirty="0"/>
              <a:t>material.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Provides adequate support and a stable </a:t>
            </a:r>
            <a:r>
              <a:rPr lang="en-US" sz="2800" b="1" dirty="0"/>
              <a:t>long-term level surface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sz="2800" dirty="0"/>
              <a:t>Needed when sub grade line of highway raises ground level.</a:t>
            </a:r>
          </a:p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Purpose: 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dirty="0"/>
              <a:t>Water storage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dirty="0"/>
              <a:t>Barrier protection</a:t>
            </a:r>
            <a:endParaRPr lang="en-IN" alt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Font typeface="Wingdings" panose="05000000000000000000" charset="0"/>
              <a:buChar char="Ø"/>
            </a:pPr>
            <a:r>
              <a:rPr lang="en-IN" alt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Types:</a:t>
            </a:r>
            <a:endParaRPr lang="en-IN" altLang="en-US" sz="2800" dirty="0"/>
          </a:p>
          <a:p>
            <a:pPr lvl="1">
              <a:buFont typeface="Wingdings" panose="05000000000000000000" charset="0"/>
              <a:buChar char="v"/>
            </a:pPr>
            <a:r>
              <a:rPr lang="en-IN" altLang="en-US" dirty="0"/>
              <a:t>Earth Filled</a:t>
            </a:r>
          </a:p>
          <a:p>
            <a:pPr lvl="1">
              <a:buFont typeface="Wingdings" panose="05000000000000000000" charset="0"/>
              <a:buChar char="v"/>
            </a:pPr>
            <a:r>
              <a:rPr lang="en-IN" altLang="en-US" dirty="0"/>
              <a:t>Rock Filled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935" y="143510"/>
            <a:ext cx="10972800" cy="661035"/>
          </a:xfrm>
        </p:spPr>
        <p:txBody>
          <a:bodyPr/>
          <a:lstStyle/>
          <a:p>
            <a:pPr algn="ctr"/>
            <a:r>
              <a:rPr lang="en-I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Inspection Methods</a:t>
            </a:r>
            <a:endParaRPr lang="en-IN" alt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ü"/>
            </a:pPr>
            <a:r>
              <a:rPr lang="en-I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survey</a:t>
            </a:r>
          </a:p>
          <a:p>
            <a:pPr>
              <a:buFont typeface="Wingdings" panose="05000000000000000000" charset="0"/>
              <a:buChar char="ü"/>
            </a:pPr>
            <a:r>
              <a:rPr lang="en-I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Aerial observation</a:t>
            </a:r>
            <a:endParaRPr lang="en-I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lang="en-I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Flood mapping</a:t>
            </a:r>
            <a:endParaRPr lang="en-I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0" indent="0" algn="l">
              <a:buFont typeface="Wingdings" panose="05000000000000000000" charset="0"/>
              <a:buNone/>
            </a:pPr>
            <a:r>
              <a:rPr lang="en-I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DISADVANTAGES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Very high </a:t>
            </a:r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manpower requirement </a:t>
            </a: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surveying.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 conditions affects </a:t>
            </a:r>
            <a:r>
              <a:rPr lang="en-I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timely aerial observations</a:t>
            </a:r>
            <a:r>
              <a:rPr lang="en-I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</a:t>
            </a:r>
            <a:r>
              <a:rPr lang="en-I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flood occurrence 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</a:t>
            </a:r>
            <a:r>
              <a:rPr lang="en-I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extensive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I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difficult to monitor </a:t>
            </a:r>
            <a:r>
              <a:rPr lang="en-I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flood event </a:t>
            </a:r>
            <a:r>
              <a:rPr lang="en-IN" altLang="en-US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accurately and very quickly.</a:t>
            </a:r>
          </a:p>
          <a:p>
            <a:pPr algn="l"/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en-I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0"/>
            <a:ext cx="9893944" cy="662609"/>
          </a:xfrm>
        </p:spPr>
        <p:txBody>
          <a:bodyPr/>
          <a:lstStyle/>
          <a:p>
            <a:pPr algn="ctr"/>
            <a:r>
              <a:rPr lang="en-IN" altLang="en-US" sz="3600" b="1" dirty="0"/>
              <a:t>GIS BASED MAPPING</a:t>
            </a:r>
          </a:p>
        </p:txBody>
      </p:sp>
      <p:pic>
        <p:nvPicPr>
          <p:cNvPr id="6" name="Content Placeholder 5" descr="What-Is-Geographic-Information-Systems-Featur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6157" y="1305807"/>
            <a:ext cx="6591786" cy="49757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4057" y="1305809"/>
            <a:ext cx="5332830" cy="4975722"/>
          </a:xfrm>
          <a:blipFill>
            <a:blip r:embed="rId3"/>
          </a:blipFill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b="1" dirty="0"/>
              <a:t>GIS </a:t>
            </a:r>
            <a:r>
              <a:rPr lang="en-IN" altLang="en-US" sz="2800" dirty="0"/>
              <a:t>(Geographic Information System) allows </a:t>
            </a:r>
            <a:r>
              <a:rPr lang="en-IN" altLang="en-US" sz="2800" b="1" dirty="0"/>
              <a:t>mapping </a:t>
            </a:r>
            <a:r>
              <a:rPr lang="en-IN" altLang="en-US" sz="2800" dirty="0"/>
              <a:t>the </a:t>
            </a:r>
            <a:r>
              <a:rPr lang="en-IN" altLang="en-US" sz="2800" b="1" dirty="0"/>
              <a:t>geographic </a:t>
            </a:r>
            <a:r>
              <a:rPr lang="en-IN" altLang="en-US" sz="2800" dirty="0"/>
              <a:t>area.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dirty="0"/>
              <a:t>Provides </a:t>
            </a:r>
            <a:r>
              <a:rPr lang="en-IN" altLang="en-US" sz="2800" b="1" dirty="0"/>
              <a:t>3D analysis </a:t>
            </a:r>
            <a:r>
              <a:rPr lang="en-IN" altLang="en-US" sz="2800" dirty="0"/>
              <a:t>of a specific or </a:t>
            </a:r>
            <a:r>
              <a:rPr lang="en-IN" altLang="en-US" sz="2800" b="1" dirty="0"/>
              <a:t>nearby area</a:t>
            </a:r>
            <a:r>
              <a:rPr lang="en-IN" alt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dirty="0"/>
              <a:t>Provides </a:t>
            </a:r>
            <a:r>
              <a:rPr lang="en-IN" altLang="en-US" sz="2800" b="1" dirty="0"/>
              <a:t>cartographic data</a:t>
            </a:r>
            <a:r>
              <a:rPr lang="en-IN" altLang="en-US" sz="2800" dirty="0"/>
              <a:t>, </a:t>
            </a:r>
            <a:r>
              <a:rPr lang="en-IN" altLang="en-US" sz="2800" b="1" dirty="0"/>
              <a:t>photographic data</a:t>
            </a:r>
            <a:r>
              <a:rPr lang="en-IN" altLang="en-US" sz="2800" dirty="0"/>
              <a:t>, and </a:t>
            </a:r>
            <a:r>
              <a:rPr lang="en-IN" altLang="en-US" sz="2800" b="1" dirty="0"/>
              <a:t>digital data</a:t>
            </a:r>
            <a:r>
              <a:rPr lang="en-IN" altLang="en-US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altLang="en-US" sz="2800" b="1" dirty="0"/>
              <a:t>Map data </a:t>
            </a:r>
            <a:r>
              <a:rPr lang="en-IN" altLang="en-US" sz="2800" dirty="0"/>
              <a:t>includes </a:t>
            </a:r>
            <a:r>
              <a:rPr lang="en-IN" altLang="en-US" sz="2800" b="1" dirty="0"/>
              <a:t>location </a:t>
            </a:r>
            <a:r>
              <a:rPr lang="en-IN" altLang="en-US" sz="2800" dirty="0"/>
              <a:t>of </a:t>
            </a:r>
            <a:r>
              <a:rPr lang="en-IN" altLang="en-US" sz="2800" b="1" dirty="0"/>
              <a:t>rivers</a:t>
            </a:r>
            <a:r>
              <a:rPr lang="en-IN" altLang="en-US" sz="2800" dirty="0"/>
              <a:t>, </a:t>
            </a:r>
            <a:r>
              <a:rPr lang="en-IN" altLang="en-US" sz="2800" b="1" dirty="0"/>
              <a:t>roads</a:t>
            </a:r>
            <a:r>
              <a:rPr lang="en-IN" altLang="en-US" sz="2800" dirty="0"/>
              <a:t>, </a:t>
            </a:r>
            <a:r>
              <a:rPr lang="en-IN" altLang="en-US" sz="2800" b="1" dirty="0"/>
              <a:t>hills</a:t>
            </a:r>
            <a:r>
              <a:rPr lang="en-IN" altLang="en-US" sz="2800" dirty="0"/>
              <a:t>, and </a:t>
            </a:r>
            <a:r>
              <a:rPr lang="en-IN" altLang="en-US" sz="2800" b="1" dirty="0"/>
              <a:t>valleys</a:t>
            </a:r>
            <a:r>
              <a:rPr lang="en-IN" altLang="en-US" sz="2800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6F8956-ABB5-4647-A128-831AE24D1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863"/>
            <a:ext cx="10972800" cy="644387"/>
          </a:xfrm>
        </p:spPr>
        <p:txBody>
          <a:bodyPr/>
          <a:lstStyle/>
          <a:p>
            <a:pPr algn="ctr"/>
            <a:br>
              <a:rPr lang="en-IN" b="1" dirty="0"/>
            </a:br>
            <a:r>
              <a:rPr lang="en-US" b="1" dirty="0"/>
              <a:t> Embankment Survey &amp; Monitoring using UAV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1C1C00-DF5E-4BF2-A0AA-E5E17EFA6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Unmanned Aerial Vehicle (</a:t>
            </a:r>
            <a:r>
              <a:rPr lang="en-US" sz="2800" b="1" dirty="0"/>
              <a:t>UAV</a:t>
            </a:r>
            <a:r>
              <a:rPr lang="en-US" sz="2800" dirty="0"/>
              <a:t>) in </a:t>
            </a:r>
            <a:r>
              <a:rPr lang="en-US" sz="2800" b="1" dirty="0"/>
              <a:t>airborne surveys </a:t>
            </a:r>
            <a:r>
              <a:rPr lang="en-US" sz="2800" dirty="0"/>
              <a:t>provide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Risk reduction,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Better overview,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Survey of inaccessible locations,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Improved data density,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Faster data acquisition,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b="1" dirty="0"/>
              <a:t>Higher data resolution and Lower costs.</a:t>
            </a:r>
            <a:endParaRPr lang="en-IN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md4-1000 UAV </a:t>
            </a:r>
            <a:r>
              <a:rPr lang="en-US" sz="2800" dirty="0"/>
              <a:t>can be used for survey and monitoring.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/>
              <a:t>High Definition (HD) </a:t>
            </a:r>
            <a:r>
              <a:rPr lang="en-US" sz="2800" b="1" dirty="0"/>
              <a:t>RGB camera </a:t>
            </a:r>
            <a:r>
              <a:rPr lang="en-US" sz="2800" dirty="0"/>
              <a:t>can be used for capturing HD images of river embankments.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Recorded images are used to perform </a:t>
            </a:r>
            <a:r>
              <a:rPr lang="en-US" sz="2800" b="1" dirty="0"/>
              <a:t>data acquisition process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250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9F93-74AF-451B-BB3E-2CFFFFC4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MD4-1000 UAV for Monitoring and Surveying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CEE5-3D5C-4915-9385-D58E175D7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549" y="2144433"/>
            <a:ext cx="8852237" cy="3792816"/>
          </a:xfrm>
        </p:spPr>
        <p:txBody>
          <a:bodyPr/>
          <a:lstStyle/>
          <a:p>
            <a:r>
              <a:rPr lang="en-IN" dirty="0"/>
              <a:t>MD4-1000 UAV for surveying </a:t>
            </a:r>
          </a:p>
        </p:txBody>
      </p:sp>
      <p:pic>
        <p:nvPicPr>
          <p:cNvPr id="2050" name="Picture 2" descr="Microdrones MD4-1000 drone price, photos, videos, flight time ...">
            <a:extLst>
              <a:ext uri="{FF2B5EF4-FFF2-40B4-BE49-F238E27FC236}">
                <a16:creationId xmlns:a16="http://schemas.microsoft.com/office/drawing/2014/main" id="{A8D3FF1F-5FB0-427C-B0C2-2AD2FCCA4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64" y="920751"/>
            <a:ext cx="9328487" cy="536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0552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1445</Words>
  <Application>Microsoft Office PowerPoint</Application>
  <PresentationFormat>Widescreen</PresentationFormat>
  <Paragraphs>150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Blue Waves</vt:lpstr>
      <vt:lpstr> GIS BASED EMBANKMENT MAPPING AND FLOOD ALERT METHOD </vt:lpstr>
      <vt:lpstr>OBJECTIVES:</vt:lpstr>
      <vt:lpstr>Problem Statement</vt:lpstr>
      <vt:lpstr>Technological Solution</vt:lpstr>
      <vt:lpstr>INTRODUCTION :-                                 EMBANKMENT</vt:lpstr>
      <vt:lpstr>Existing Inspection Methods</vt:lpstr>
      <vt:lpstr>GIS BASED MAPPING</vt:lpstr>
      <vt:lpstr>  Embankment Survey &amp; Monitoring using UAV</vt:lpstr>
      <vt:lpstr>MD4-1000 UAV for Monitoring and Surveying</vt:lpstr>
      <vt:lpstr>Ground Control Points (GCPs) collection</vt:lpstr>
      <vt:lpstr>Generation of Point Cloud, (DSM) and Ortho rectified image.  </vt:lpstr>
      <vt:lpstr> Points cloud: External surface of a terrain</vt:lpstr>
      <vt:lpstr>Orthomosaic/ orthophoto </vt:lpstr>
      <vt:lpstr>Digital Surface Model </vt:lpstr>
      <vt:lpstr>GIS 3d Mapping Of Embankment </vt:lpstr>
      <vt:lpstr>3D view of River structure captured using UAV</vt:lpstr>
      <vt:lpstr>GIS Based Monitoring: How it works? </vt:lpstr>
      <vt:lpstr>GIS Based Monitoring: How it works? (Cont..)</vt:lpstr>
      <vt:lpstr>Different sections of Mapped embankments</vt:lpstr>
      <vt:lpstr>Process Flow</vt:lpstr>
      <vt:lpstr>GIS based Waterflow Control</vt:lpstr>
      <vt:lpstr>Water Inflow in the Embankment Structure</vt:lpstr>
      <vt:lpstr>Crowdsourcing and Crisis-mapping </vt:lpstr>
      <vt:lpstr>Crisis-Mapping  </vt:lpstr>
      <vt:lpstr>Benefits of crowdsourcing and crisis-mapping:</vt:lpstr>
      <vt:lpstr>Health card and flood risk map</vt:lpstr>
      <vt:lpstr>Showstopper details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BASED EMBANKMENT AND FLOOD ALERT METHORD</dc:title>
  <dc:creator/>
  <cp:lastModifiedBy>Shiva Bharathi</cp:lastModifiedBy>
  <cp:revision>32</cp:revision>
  <dcterms:created xsi:type="dcterms:W3CDTF">2020-07-24T02:21:00Z</dcterms:created>
  <dcterms:modified xsi:type="dcterms:W3CDTF">2020-08-02T04:51:52Z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